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58" r:id="rId3"/>
    <p:sldId id="301" r:id="rId4"/>
    <p:sldId id="259" r:id="rId5"/>
    <p:sldId id="294" r:id="rId6"/>
    <p:sldId id="262" r:id="rId7"/>
    <p:sldId id="260" r:id="rId8"/>
    <p:sldId id="261" r:id="rId9"/>
    <p:sldId id="270" r:id="rId10"/>
    <p:sldId id="264" r:id="rId11"/>
    <p:sldId id="295" r:id="rId12"/>
    <p:sldId id="263" r:id="rId13"/>
    <p:sldId id="303" r:id="rId14"/>
    <p:sldId id="269" r:id="rId15"/>
    <p:sldId id="304" r:id="rId16"/>
    <p:sldId id="282" r:id="rId17"/>
    <p:sldId id="305" r:id="rId18"/>
    <p:sldId id="298" r:id="rId19"/>
    <p:sldId id="299" r:id="rId20"/>
    <p:sldId id="300" r:id="rId21"/>
    <p:sldId id="278" r:id="rId22"/>
    <p:sldId id="296" r:id="rId23"/>
    <p:sldId id="297" r:id="rId24"/>
    <p:sldId id="277" r:id="rId25"/>
    <p:sldId id="276" r:id="rId26"/>
    <p:sldId id="308" r:id="rId27"/>
    <p:sldId id="307" r:id="rId28"/>
    <p:sldId id="302" r:id="rId29"/>
    <p:sldId id="289" r:id="rId30"/>
    <p:sldId id="283" r:id="rId31"/>
    <p:sldId id="284" r:id="rId32"/>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pida Kleanthous" initials="EK" lastIdx="1" clrIdx="0">
    <p:extLst>
      <p:ext uri="{19B8F6BF-5375-455C-9EA6-DF929625EA0E}">
        <p15:presenceInfo xmlns:p15="http://schemas.microsoft.com/office/powerpoint/2012/main" userId="S-1-5-21-3466503211-167815060-4279704636-513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8818C"/>
    <a:srgbClr val="4B67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967"/>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49688" y="0"/>
            <a:ext cx="2946400" cy="496967"/>
          </a:xfrm>
          <a:prstGeom prst="rect">
            <a:avLst/>
          </a:prstGeom>
        </p:spPr>
        <p:txBody>
          <a:bodyPr vert="horz" lIns="91440" tIns="45720" rIns="91440" bIns="45720" rtlCol="0"/>
          <a:lstStyle>
            <a:lvl1pPr algn="r">
              <a:defRPr sz="1200"/>
            </a:lvl1pPr>
          </a:lstStyle>
          <a:p>
            <a:fld id="{338E6FC9-57BE-4E34-B1C0-845CFBFC9454}" type="datetimeFigureOut">
              <a:rPr lang="el-GR" smtClean="0"/>
              <a:t>14/7/2023</a:t>
            </a:fld>
            <a:endParaRPr lang="el-GR"/>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79450" y="4777552"/>
            <a:ext cx="5438775" cy="39090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9431258"/>
            <a:ext cx="2946400" cy="49696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49688" y="9431258"/>
            <a:ext cx="2946400" cy="496967"/>
          </a:xfrm>
          <a:prstGeom prst="rect">
            <a:avLst/>
          </a:prstGeom>
        </p:spPr>
        <p:txBody>
          <a:bodyPr vert="horz" lIns="91440" tIns="45720" rIns="91440" bIns="45720" rtlCol="0" anchor="b"/>
          <a:lstStyle>
            <a:lvl1pPr algn="r">
              <a:defRPr sz="1200"/>
            </a:lvl1pPr>
          </a:lstStyle>
          <a:p>
            <a:fld id="{47E712C5-8E41-452B-94AE-D4C197FB296E}" type="slidenum">
              <a:rPr lang="el-GR" smtClean="0"/>
              <a:t>‹#›</a:t>
            </a:fld>
            <a:endParaRPr lang="el-GR"/>
          </a:p>
        </p:txBody>
      </p:sp>
    </p:spTree>
    <p:extLst>
      <p:ext uri="{BB962C8B-B14F-4D97-AF65-F5344CB8AC3E}">
        <p14:creationId xmlns:p14="http://schemas.microsoft.com/office/powerpoint/2010/main" val="2533884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D9960-406F-4187-A0E6-BD19C684039A}"/>
              </a:ext>
            </a:extLst>
          </p:cNvPr>
          <p:cNvSpPr>
            <a:spLocks noGrp="1"/>
          </p:cNvSpPr>
          <p:nvPr>
            <p:ph type="ctrTitle"/>
          </p:nvPr>
        </p:nvSpPr>
        <p:spPr>
          <a:xfrm>
            <a:off x="1249326" y="919716"/>
            <a:ext cx="8504275" cy="3551275"/>
          </a:xfrm>
        </p:spPr>
        <p:txBody>
          <a:bodyPr anchor="b">
            <a:normAutofit/>
          </a:bodyPr>
          <a:lstStyle>
            <a:lvl1pPr algn="l">
              <a:lnSpc>
                <a:spcPct val="100000"/>
              </a:lnSpc>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27E7FE-647D-4B2F-BA13-AB3ED4C5CF5A}"/>
              </a:ext>
            </a:extLst>
          </p:cNvPr>
          <p:cNvSpPr>
            <a:spLocks noGrp="1"/>
          </p:cNvSpPr>
          <p:nvPr>
            <p:ph type="subTitle" idx="1"/>
          </p:nvPr>
        </p:nvSpPr>
        <p:spPr>
          <a:xfrm>
            <a:off x="1249326" y="4795284"/>
            <a:ext cx="8504275" cy="1084522"/>
          </a:xfrm>
        </p:spPr>
        <p:txBody>
          <a:bodyPr>
            <a:normAutofit/>
          </a:bodyPr>
          <a:lstStyle>
            <a:lvl1pPr marL="0" indent="0" algn="l">
              <a:lnSpc>
                <a:spcPct val="120000"/>
              </a:lnSpc>
              <a:buNone/>
              <a:defRPr sz="16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A5EF785-E0A7-4496-A5BA-49B0156F2628}"/>
              </a:ext>
            </a:extLst>
          </p:cNvPr>
          <p:cNvSpPr>
            <a:spLocks noGrp="1"/>
          </p:cNvSpPr>
          <p:nvPr>
            <p:ph type="dt" sz="half" idx="10"/>
          </p:nvPr>
        </p:nvSpPr>
        <p:spPr>
          <a:xfrm>
            <a:off x="8964706" y="6433202"/>
            <a:ext cx="2426446" cy="367841"/>
          </a:xfrm>
        </p:spPr>
        <p:txBody>
          <a:bodyPr/>
          <a:lstStyle/>
          <a:p>
            <a:fld id="{BC3B6690-51C6-4A2A-9F9C-998BE5529C58}" type="datetime1">
              <a:rPr lang="en-US" smtClean="0"/>
              <a:t>7/14/2023</a:t>
            </a:fld>
            <a:endParaRPr lang="en-US"/>
          </a:p>
        </p:txBody>
      </p:sp>
      <p:sp>
        <p:nvSpPr>
          <p:cNvPr id="5" name="Footer Placeholder 4">
            <a:extLst>
              <a:ext uri="{FF2B5EF4-FFF2-40B4-BE49-F238E27FC236}">
                <a16:creationId xmlns:a16="http://schemas.microsoft.com/office/drawing/2014/main" id="{4742C627-38A1-4A14-8822-D8D33751CA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EBE346-5F34-48CD-8928-DA8567AEDD15}"/>
              </a:ext>
            </a:extLst>
          </p:cNvPr>
          <p:cNvSpPr>
            <a:spLocks noGrp="1"/>
          </p:cNvSpPr>
          <p:nvPr>
            <p:ph type="sldNum" sz="quarter" idx="12"/>
          </p:nvPr>
        </p:nvSpPr>
        <p:spPr>
          <a:xfrm>
            <a:off x="11391152" y="6433203"/>
            <a:ext cx="702781" cy="367842"/>
          </a:xfrm>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4263708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B05F0-2B44-47BC-86B3-58E2C70806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A5B5DA-7628-4AC1-8EAE-5010C2A981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A4E7C3-7830-49F3-9F45-4B2F2B4CAC93}"/>
              </a:ext>
            </a:extLst>
          </p:cNvPr>
          <p:cNvSpPr>
            <a:spLocks noGrp="1"/>
          </p:cNvSpPr>
          <p:nvPr>
            <p:ph type="dt" sz="half" idx="10"/>
          </p:nvPr>
        </p:nvSpPr>
        <p:spPr/>
        <p:txBody>
          <a:bodyPr/>
          <a:lstStyle/>
          <a:p>
            <a:fld id="{8226AD30-72A7-44BA-BF98-2F539EDAAB9A}" type="datetime1">
              <a:rPr lang="en-US" smtClean="0"/>
              <a:t>7/14/2023</a:t>
            </a:fld>
            <a:endParaRPr lang="en-US"/>
          </a:p>
        </p:txBody>
      </p:sp>
      <p:sp>
        <p:nvSpPr>
          <p:cNvPr id="5" name="Footer Placeholder 4">
            <a:extLst>
              <a:ext uri="{FF2B5EF4-FFF2-40B4-BE49-F238E27FC236}">
                <a16:creationId xmlns:a16="http://schemas.microsoft.com/office/drawing/2014/main" id="{1845E328-AD12-449C-BE6E-76DF005E86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0F374F-390D-49D8-A7C8-5BEFA3532345}"/>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20054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50F530-2925-4F98-89EC-95C2EC4769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1A79366-3281-483D-8731-0D01B2B24A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5ED8B2-BE7F-4417-8A8A-A95C8BB70827}"/>
              </a:ext>
            </a:extLst>
          </p:cNvPr>
          <p:cNvSpPr>
            <a:spLocks noGrp="1"/>
          </p:cNvSpPr>
          <p:nvPr>
            <p:ph type="dt" sz="half" idx="10"/>
          </p:nvPr>
        </p:nvSpPr>
        <p:spPr/>
        <p:txBody>
          <a:bodyPr/>
          <a:lstStyle/>
          <a:p>
            <a:fld id="{27ABBE84-7681-47AA-9350-B003CE83B83A}" type="datetime1">
              <a:rPr lang="en-US" smtClean="0"/>
              <a:t>7/14/2023</a:t>
            </a:fld>
            <a:endParaRPr lang="en-US"/>
          </a:p>
        </p:txBody>
      </p:sp>
      <p:sp>
        <p:nvSpPr>
          <p:cNvPr id="5" name="Footer Placeholder 4">
            <a:extLst>
              <a:ext uri="{FF2B5EF4-FFF2-40B4-BE49-F238E27FC236}">
                <a16:creationId xmlns:a16="http://schemas.microsoft.com/office/drawing/2014/main" id="{A01A0D96-671F-4A85-89C6-946624CB1E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5BA434-2E32-4719-B45C-0490D685265D}"/>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825869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839C-7D7A-49F1-8BFE-85C6C7D78BE7}"/>
              </a:ext>
            </a:extLst>
          </p:cNvPr>
          <p:cNvSpPr>
            <a:spLocks noGrp="1"/>
          </p:cNvSpPr>
          <p:nvPr>
            <p:ph type="title"/>
          </p:nvPr>
        </p:nvSpPr>
        <p:spPr>
          <a:xfrm>
            <a:off x="905256" y="590668"/>
            <a:ext cx="9914859" cy="1329004"/>
          </a:xfrm>
        </p:spPr>
        <p:txBody>
          <a:bodyPr>
            <a:normAutofit/>
          </a:bodyPr>
          <a:lstStyle>
            <a:lvl1pPr>
              <a:lnSpc>
                <a:spcPct val="100000"/>
              </a:lnSpc>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7E748DC-EBB9-44C6-8566-38F87FF7FD53}"/>
              </a:ext>
            </a:extLst>
          </p:cNvPr>
          <p:cNvSpPr>
            <a:spLocks noGrp="1"/>
          </p:cNvSpPr>
          <p:nvPr>
            <p:ph idx="1"/>
          </p:nvPr>
        </p:nvSpPr>
        <p:spPr>
          <a:xfrm>
            <a:off x="914400" y="1919673"/>
            <a:ext cx="9914860" cy="412331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7342198-F50F-4C8A-9BD9-4CC3950F8FA8}"/>
              </a:ext>
            </a:extLst>
          </p:cNvPr>
          <p:cNvSpPr>
            <a:spLocks noGrp="1"/>
          </p:cNvSpPr>
          <p:nvPr>
            <p:ph type="dt" sz="half" idx="10"/>
          </p:nvPr>
        </p:nvSpPr>
        <p:spPr>
          <a:xfrm>
            <a:off x="9323285" y="6434524"/>
            <a:ext cx="2067867" cy="365125"/>
          </a:xfrm>
        </p:spPr>
        <p:txBody>
          <a:bodyPr/>
          <a:lstStyle>
            <a:lvl1pPr algn="r">
              <a:defRPr>
                <a:solidFill>
                  <a:schemeClr val="bg1"/>
                </a:solidFill>
              </a:defRPr>
            </a:lvl1pPr>
          </a:lstStyle>
          <a:p>
            <a:fld id="{A0C5E13F-7915-4569-B085-7A1DC1CAC029}" type="datetime1">
              <a:rPr lang="en-US" smtClean="0"/>
              <a:t>7/14/2023</a:t>
            </a:fld>
            <a:endParaRPr lang="en-US"/>
          </a:p>
        </p:txBody>
      </p:sp>
      <p:sp>
        <p:nvSpPr>
          <p:cNvPr id="5" name="Footer Placeholder 4">
            <a:extLst>
              <a:ext uri="{FF2B5EF4-FFF2-40B4-BE49-F238E27FC236}">
                <a16:creationId xmlns:a16="http://schemas.microsoft.com/office/drawing/2014/main" id="{BFA2F5AB-D8C6-4AE1-8FAE-CD0499CB6D03}"/>
              </a:ext>
            </a:extLst>
          </p:cNvPr>
          <p:cNvSpPr>
            <a:spLocks noGrp="1"/>
          </p:cNvSpPr>
          <p:nvPr>
            <p:ph type="ftr" sz="quarter" idx="11"/>
          </p:nvPr>
        </p:nvSpPr>
        <p:spPr>
          <a:xfrm>
            <a:off x="173736" y="6437376"/>
            <a:ext cx="3775914" cy="365125"/>
          </a:xfrm>
        </p:spPr>
        <p:txBody>
          <a:bodyPr/>
          <a:lstStyle>
            <a:lvl1pPr algn="l">
              <a:defRPr>
                <a:solidFill>
                  <a:schemeClr val="accent2"/>
                </a:solidFill>
              </a:defRPr>
            </a:lvl1pPr>
          </a:lstStyle>
          <a:p>
            <a:endParaRPr lang="en-US" dirty="0"/>
          </a:p>
        </p:txBody>
      </p:sp>
      <p:sp>
        <p:nvSpPr>
          <p:cNvPr id="6" name="Slide Number Placeholder 5">
            <a:extLst>
              <a:ext uri="{FF2B5EF4-FFF2-40B4-BE49-F238E27FC236}">
                <a16:creationId xmlns:a16="http://schemas.microsoft.com/office/drawing/2014/main" id="{175C58D8-B582-4DB3-A94D-056240199750}"/>
              </a:ext>
            </a:extLst>
          </p:cNvPr>
          <p:cNvSpPr>
            <a:spLocks noGrp="1"/>
          </p:cNvSpPr>
          <p:nvPr>
            <p:ph type="sldNum" sz="quarter" idx="12"/>
          </p:nvPr>
        </p:nvSpPr>
        <p:spPr>
          <a:xfrm>
            <a:off x="11391152" y="6434524"/>
            <a:ext cx="693261" cy="365125"/>
          </a:xfrm>
        </p:spPr>
        <p:txBody>
          <a:bodyPr/>
          <a:lstStyle>
            <a:lvl1pPr>
              <a:defRPr>
                <a:solidFill>
                  <a:schemeClr val="bg1"/>
                </a:solidFill>
              </a:defRPr>
            </a:lvl1pPr>
          </a:lstStyle>
          <a:p>
            <a:fld id="{08AB70BE-1769-45B8-85A6-0C837432C7E6}" type="slidenum">
              <a:rPr lang="en-US" smtClean="0"/>
              <a:t>‹#›</a:t>
            </a:fld>
            <a:endParaRPr lang="en-US"/>
          </a:p>
        </p:txBody>
      </p:sp>
    </p:spTree>
    <p:extLst>
      <p:ext uri="{BB962C8B-B14F-4D97-AF65-F5344CB8AC3E}">
        <p14:creationId xmlns:p14="http://schemas.microsoft.com/office/powerpoint/2010/main" val="34695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8A94B-011C-4B13-8C12-E91BF7A40087}"/>
              </a:ext>
            </a:extLst>
          </p:cNvPr>
          <p:cNvSpPr>
            <a:spLocks noGrp="1"/>
          </p:cNvSpPr>
          <p:nvPr>
            <p:ph type="title"/>
          </p:nvPr>
        </p:nvSpPr>
        <p:spPr>
          <a:xfrm>
            <a:off x="1524000" y="1320800"/>
            <a:ext cx="9144000" cy="3095813"/>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716D5F3-887C-4A8F-842A-0294A9FB0818}"/>
              </a:ext>
            </a:extLst>
          </p:cNvPr>
          <p:cNvSpPr>
            <a:spLocks noGrp="1"/>
          </p:cNvSpPr>
          <p:nvPr>
            <p:ph type="body" idx="1"/>
          </p:nvPr>
        </p:nvSpPr>
        <p:spPr>
          <a:xfrm>
            <a:off x="1523999" y="4589463"/>
            <a:ext cx="914400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94588B-131A-42F3-B76C-62BD65E4806B}"/>
              </a:ext>
            </a:extLst>
          </p:cNvPr>
          <p:cNvSpPr>
            <a:spLocks noGrp="1"/>
          </p:cNvSpPr>
          <p:nvPr>
            <p:ph type="dt" sz="half" idx="10"/>
          </p:nvPr>
        </p:nvSpPr>
        <p:spPr/>
        <p:txBody>
          <a:bodyPr/>
          <a:lstStyle/>
          <a:p>
            <a:fld id="{C53ECD37-2BBA-43AA-B2EA-73C837ADD1B9}" type="datetime1">
              <a:rPr lang="en-US" smtClean="0"/>
              <a:t>7/14/2023</a:t>
            </a:fld>
            <a:endParaRPr lang="en-US"/>
          </a:p>
        </p:txBody>
      </p:sp>
      <p:sp>
        <p:nvSpPr>
          <p:cNvPr id="5" name="Footer Placeholder 4">
            <a:extLst>
              <a:ext uri="{FF2B5EF4-FFF2-40B4-BE49-F238E27FC236}">
                <a16:creationId xmlns:a16="http://schemas.microsoft.com/office/drawing/2014/main" id="{E111AB28-20BD-4CD8-9840-985C3EDBA1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53C85C-3801-46F0-A100-616F5F2F82E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4110016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5CB06-0454-4BF1-8011-F8B1A95954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920A70-D33B-4461-B74C-3F59ADB16141}"/>
              </a:ext>
            </a:extLst>
          </p:cNvPr>
          <p:cNvSpPr>
            <a:spLocks noGrp="1"/>
          </p:cNvSpPr>
          <p:nvPr>
            <p:ph sz="half" idx="1"/>
          </p:nvPr>
        </p:nvSpPr>
        <p:spPr>
          <a:xfrm>
            <a:off x="1408813" y="2163725"/>
            <a:ext cx="4610986" cy="4013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881BDF9-836E-431C-8EFA-417A9BEE9F4B}"/>
              </a:ext>
            </a:extLst>
          </p:cNvPr>
          <p:cNvSpPr>
            <a:spLocks noGrp="1"/>
          </p:cNvSpPr>
          <p:nvPr>
            <p:ph sz="half" idx="2"/>
          </p:nvPr>
        </p:nvSpPr>
        <p:spPr>
          <a:xfrm>
            <a:off x="6257260" y="2163725"/>
            <a:ext cx="4853763" cy="40132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CBD9F59-B591-4E2F-899E-3CA78CE82D45}"/>
              </a:ext>
            </a:extLst>
          </p:cNvPr>
          <p:cNvSpPr>
            <a:spLocks noGrp="1"/>
          </p:cNvSpPr>
          <p:nvPr>
            <p:ph type="dt" sz="half" idx="10"/>
          </p:nvPr>
        </p:nvSpPr>
        <p:spPr/>
        <p:txBody>
          <a:bodyPr/>
          <a:lstStyle/>
          <a:p>
            <a:fld id="{791BCBD5-8EB8-4A69-85C1-E15E47BAC0D4}" type="datetime1">
              <a:rPr lang="en-US" smtClean="0"/>
              <a:t>7/14/2023</a:t>
            </a:fld>
            <a:endParaRPr lang="en-US"/>
          </a:p>
        </p:txBody>
      </p:sp>
      <p:sp>
        <p:nvSpPr>
          <p:cNvPr id="6" name="Footer Placeholder 5">
            <a:extLst>
              <a:ext uri="{FF2B5EF4-FFF2-40B4-BE49-F238E27FC236}">
                <a16:creationId xmlns:a16="http://schemas.microsoft.com/office/drawing/2014/main" id="{046CFD12-B3EC-432C-B264-8AB571CAAF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F3CBBA-71B3-4857-80E7-525E89FD903F}"/>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2212128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51886-4F39-4E3E-948D-DBC73F267AED}"/>
              </a:ext>
            </a:extLst>
          </p:cNvPr>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B2C7B2A-B6BE-46FD-9278-A5246BF7EEB8}"/>
              </a:ext>
            </a:extLst>
          </p:cNvPr>
          <p:cNvSpPr>
            <a:spLocks noGrp="1"/>
          </p:cNvSpPr>
          <p:nvPr>
            <p:ph type="body" idx="1"/>
          </p:nvPr>
        </p:nvSpPr>
        <p:spPr>
          <a:xfrm>
            <a:off x="839788" y="1681163"/>
            <a:ext cx="5157787"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E85295-E4B5-4D75-954F-B07A2F4CABF8}"/>
              </a:ext>
            </a:extLst>
          </p:cNvPr>
          <p:cNvSpPr>
            <a:spLocks noGrp="1"/>
          </p:cNvSpPr>
          <p:nvPr>
            <p:ph sz="half" idx="2"/>
          </p:nvPr>
        </p:nvSpPr>
        <p:spPr>
          <a:xfrm>
            <a:off x="839788" y="2635623"/>
            <a:ext cx="5157787" cy="3554039"/>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687ABF0-C78D-4589-8FA5-0D6238B4B084}"/>
              </a:ext>
            </a:extLst>
          </p:cNvPr>
          <p:cNvSpPr>
            <a:spLocks noGrp="1"/>
          </p:cNvSpPr>
          <p:nvPr>
            <p:ph type="body" sz="quarter" idx="3"/>
          </p:nvPr>
        </p:nvSpPr>
        <p:spPr>
          <a:xfrm>
            <a:off x="6172200" y="1681163"/>
            <a:ext cx="5183188"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6A4064-2E0A-4FC3-837B-14EC0EF3A652}"/>
              </a:ext>
            </a:extLst>
          </p:cNvPr>
          <p:cNvSpPr>
            <a:spLocks noGrp="1"/>
          </p:cNvSpPr>
          <p:nvPr>
            <p:ph sz="quarter" idx="4"/>
          </p:nvPr>
        </p:nvSpPr>
        <p:spPr>
          <a:xfrm>
            <a:off x="6172200" y="2635623"/>
            <a:ext cx="5183188" cy="355404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8E3C169-8D29-4CC4-9581-748178F3C00A}"/>
              </a:ext>
            </a:extLst>
          </p:cNvPr>
          <p:cNvSpPr>
            <a:spLocks noGrp="1"/>
          </p:cNvSpPr>
          <p:nvPr>
            <p:ph type="dt" sz="half" idx="10"/>
          </p:nvPr>
        </p:nvSpPr>
        <p:spPr/>
        <p:txBody>
          <a:bodyPr/>
          <a:lstStyle/>
          <a:p>
            <a:fld id="{38A428CB-AC9A-4DE5-BAAA-0B591604F619}" type="datetime1">
              <a:rPr lang="en-US" smtClean="0"/>
              <a:t>7/14/2023</a:t>
            </a:fld>
            <a:endParaRPr lang="en-US"/>
          </a:p>
        </p:txBody>
      </p:sp>
      <p:sp>
        <p:nvSpPr>
          <p:cNvPr id="8" name="Footer Placeholder 7">
            <a:extLst>
              <a:ext uri="{FF2B5EF4-FFF2-40B4-BE49-F238E27FC236}">
                <a16:creationId xmlns:a16="http://schemas.microsoft.com/office/drawing/2014/main" id="{F14EC709-AAD9-475C-AC6A-943A8E872A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0C0E3E-587D-46EB-AAF5-011C137B030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695568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3E062-B7F5-4D30-B416-1BBB4A7D0F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p>
            <a:fld id="{27E2466F-55D1-45FA-99E3-5887368E895F}" type="datetime1">
              <a:rPr lang="en-US" smtClean="0"/>
              <a:t>7/14/2023</a:t>
            </a:fld>
            <a:endParaRPr lang="en-US"/>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521571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p>
            <a:fld id="{34546F8D-B53E-4EC1-8752-76C3F220041B}" type="datetime1">
              <a:rPr lang="en-US" smtClean="0"/>
              <a:t>7/14/2023</a:t>
            </a:fld>
            <a:endParaRPr lang="en-US"/>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733828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09F8C-8071-4BE5-AD6F-C98F481D17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4135B3-14BA-4A88-B6B3-88B77B1C63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7C3A4D-5B69-44B4-B17F-770E83F00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F1C41D-2A59-4512-8034-6DB705787D78}"/>
              </a:ext>
            </a:extLst>
          </p:cNvPr>
          <p:cNvSpPr>
            <a:spLocks noGrp="1"/>
          </p:cNvSpPr>
          <p:nvPr>
            <p:ph type="dt" sz="half" idx="10"/>
          </p:nvPr>
        </p:nvSpPr>
        <p:spPr/>
        <p:txBody>
          <a:bodyPr/>
          <a:lstStyle/>
          <a:p>
            <a:fld id="{0B6C3108-80D7-4F44-9E8C-E78FCF589C36}" type="datetime1">
              <a:rPr lang="en-US" smtClean="0"/>
              <a:t>7/14/2023</a:t>
            </a:fld>
            <a:endParaRPr lang="en-US"/>
          </a:p>
        </p:txBody>
      </p:sp>
      <p:sp>
        <p:nvSpPr>
          <p:cNvPr id="6" name="Footer Placeholder 5">
            <a:extLst>
              <a:ext uri="{FF2B5EF4-FFF2-40B4-BE49-F238E27FC236}">
                <a16:creationId xmlns:a16="http://schemas.microsoft.com/office/drawing/2014/main" id="{BD85C494-778C-4EE6-9402-242E1CDD9A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5677B9-C338-4033-9AFE-B8B81C5D813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977714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B77DE-4C2E-476F-A419-57470FB66D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9FD1A0-93AE-469A-ADDF-2453B64CAA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C119C9C-EF97-4910-9419-6D7202609E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A87172-A64E-4C38-82ED-2A7050B0FB68}"/>
              </a:ext>
            </a:extLst>
          </p:cNvPr>
          <p:cNvSpPr>
            <a:spLocks noGrp="1"/>
          </p:cNvSpPr>
          <p:nvPr>
            <p:ph type="dt" sz="half" idx="10"/>
          </p:nvPr>
        </p:nvSpPr>
        <p:spPr/>
        <p:txBody>
          <a:bodyPr/>
          <a:lstStyle/>
          <a:p>
            <a:fld id="{60905DEC-C939-460D-9A3B-EE052921E5AC}" type="datetime1">
              <a:rPr lang="en-US" smtClean="0"/>
              <a:t>7/14/2023</a:t>
            </a:fld>
            <a:endParaRPr lang="en-US"/>
          </a:p>
        </p:txBody>
      </p:sp>
      <p:sp>
        <p:nvSpPr>
          <p:cNvPr id="6" name="Footer Placeholder 5">
            <a:extLst>
              <a:ext uri="{FF2B5EF4-FFF2-40B4-BE49-F238E27FC236}">
                <a16:creationId xmlns:a16="http://schemas.microsoft.com/office/drawing/2014/main" id="{BC0C3E24-28E2-4512-BEA0-DAEC5E8465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F04F0D-DA84-434D-B136-BEE9FD80AB95}"/>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647360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7A08E557-10DB-421A-876E-1AE58F8E07C4}"/>
              </a:ext>
            </a:extLst>
          </p:cNvPr>
          <p:cNvSpPr/>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ooter Placeholder 4">
            <a:extLst>
              <a:ext uri="{FF2B5EF4-FFF2-40B4-BE49-F238E27FC236}">
                <a16:creationId xmlns:a16="http://schemas.microsoft.com/office/drawing/2014/main" id="{EC2EBCA0-8609-4F35-8CA7-7AD35FDACD73}"/>
              </a:ext>
            </a:extLst>
          </p:cNvPr>
          <p:cNvSpPr>
            <a:spLocks noGrp="1"/>
          </p:cNvSpPr>
          <p:nvPr>
            <p:ph type="ftr" sz="quarter" idx="3"/>
          </p:nvPr>
        </p:nvSpPr>
        <p:spPr>
          <a:xfrm>
            <a:off x="175613" y="6434560"/>
            <a:ext cx="3428012" cy="365125"/>
          </a:xfrm>
          <a:prstGeom prst="rect">
            <a:avLst/>
          </a:prstGeom>
        </p:spPr>
        <p:txBody>
          <a:bodyPr vert="horz" lIns="91440" tIns="45720" rIns="91440" bIns="45720" rtlCol="0" anchor="ctr"/>
          <a:lstStyle>
            <a:lvl1pPr algn="l">
              <a:defRPr sz="1050" spc="50" baseline="0">
                <a:solidFill>
                  <a:schemeClr val="accent2"/>
                </a:solidFill>
                <a:latin typeface="+mn-lt"/>
              </a:defRPr>
            </a:lvl1pPr>
          </a:lstStyle>
          <a:p>
            <a:endParaRPr lang="en-US"/>
          </a:p>
        </p:txBody>
      </p:sp>
      <p:sp>
        <p:nvSpPr>
          <p:cNvPr id="2" name="Title Placeholder 1">
            <a:extLst>
              <a:ext uri="{FF2B5EF4-FFF2-40B4-BE49-F238E27FC236}">
                <a16:creationId xmlns:a16="http://schemas.microsoft.com/office/drawing/2014/main" id="{BFDA9639-38D2-4CD4-A861-F6B4C6CB99BD}"/>
              </a:ext>
            </a:extLst>
          </p:cNvPr>
          <p:cNvSpPr>
            <a:spLocks noGrp="1"/>
          </p:cNvSpPr>
          <p:nvPr>
            <p:ph type="title"/>
          </p:nvPr>
        </p:nvSpPr>
        <p:spPr>
          <a:xfrm>
            <a:off x="908775" y="590372"/>
            <a:ext cx="10202248" cy="13258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DAF00B1-16C1-47B3-A7A0-B71468312896}"/>
              </a:ext>
            </a:extLst>
          </p:cNvPr>
          <p:cNvSpPr>
            <a:spLocks noGrp="1"/>
          </p:cNvSpPr>
          <p:nvPr>
            <p:ph type="body" idx="1"/>
          </p:nvPr>
        </p:nvSpPr>
        <p:spPr>
          <a:xfrm>
            <a:off x="918825" y="1916262"/>
            <a:ext cx="10192198" cy="4133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BCF9501-5B6B-4DAF-B59D-3C129ED805AC}"/>
              </a:ext>
            </a:extLst>
          </p:cNvPr>
          <p:cNvSpPr>
            <a:spLocks noGrp="1"/>
          </p:cNvSpPr>
          <p:nvPr>
            <p:ph type="dt" sz="half" idx="2"/>
          </p:nvPr>
        </p:nvSpPr>
        <p:spPr>
          <a:xfrm>
            <a:off x="9017000" y="6433202"/>
            <a:ext cx="2374150" cy="367841"/>
          </a:xfrm>
          <a:prstGeom prst="rect">
            <a:avLst/>
          </a:prstGeom>
        </p:spPr>
        <p:txBody>
          <a:bodyPr vert="horz" lIns="91440" tIns="45720" rIns="91440" bIns="45720" rtlCol="0" anchor="ctr"/>
          <a:lstStyle>
            <a:lvl1pPr algn="r">
              <a:defRPr sz="1050" spc="50" baseline="0">
                <a:solidFill>
                  <a:srgbClr val="FFFFFF"/>
                </a:solidFill>
                <a:latin typeface="+mn-lt"/>
              </a:defRPr>
            </a:lvl1pPr>
          </a:lstStyle>
          <a:p>
            <a:fld id="{6357BBE4-CBCD-4322-82D3-D34CF33CF432}" type="datetime1">
              <a:rPr lang="en-US" smtClean="0"/>
              <a:t>7/14/2023</a:t>
            </a:fld>
            <a:endParaRPr lang="en-US" dirty="0"/>
          </a:p>
        </p:txBody>
      </p:sp>
      <p:sp>
        <p:nvSpPr>
          <p:cNvPr id="6" name="Slide Number Placeholder 5">
            <a:extLst>
              <a:ext uri="{FF2B5EF4-FFF2-40B4-BE49-F238E27FC236}">
                <a16:creationId xmlns:a16="http://schemas.microsoft.com/office/drawing/2014/main" id="{37685DBD-B7AE-41D8-8CF1-B21CD58E1B45}"/>
              </a:ext>
            </a:extLst>
          </p:cNvPr>
          <p:cNvSpPr>
            <a:spLocks noGrp="1"/>
          </p:cNvSpPr>
          <p:nvPr>
            <p:ph type="sldNum" sz="quarter" idx="4"/>
          </p:nvPr>
        </p:nvSpPr>
        <p:spPr>
          <a:xfrm>
            <a:off x="11391150" y="6433203"/>
            <a:ext cx="693263" cy="367842"/>
          </a:xfrm>
          <a:prstGeom prst="rect">
            <a:avLst/>
          </a:prstGeom>
        </p:spPr>
        <p:txBody>
          <a:bodyPr vert="horz" lIns="91440" tIns="45720" rIns="91440" bIns="45720" rtlCol="0" anchor="ctr"/>
          <a:lstStyle>
            <a:lvl1pPr algn="r">
              <a:defRPr sz="2000">
                <a:solidFill>
                  <a:srgbClr val="FFFFFF"/>
                </a:solidFill>
                <a:latin typeface="+mj-lt"/>
              </a:defRPr>
            </a:lvl1pPr>
          </a:lstStyle>
          <a:p>
            <a:fld id="{08AB70BE-1769-45B8-85A6-0C837432C7E6}" type="slidenum">
              <a:rPr lang="en-US" smtClean="0"/>
              <a:pPr/>
              <a:t>‹#›</a:t>
            </a:fld>
            <a:endParaRPr lang="en-US"/>
          </a:p>
        </p:txBody>
      </p:sp>
    </p:spTree>
    <p:extLst>
      <p:ext uri="{BB962C8B-B14F-4D97-AF65-F5344CB8AC3E}">
        <p14:creationId xmlns:p14="http://schemas.microsoft.com/office/powerpoint/2010/main" val="33776325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000" kern="1200">
          <a:solidFill>
            <a:schemeClr val="accent2"/>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5"/>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120000"/>
        </a:lnSpc>
        <a:spcBef>
          <a:spcPts val="500"/>
        </a:spcBef>
        <a:buClr>
          <a:schemeClr val="accent5"/>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120000"/>
        </a:lnSpc>
        <a:spcBef>
          <a:spcPts val="500"/>
        </a:spcBef>
        <a:buClr>
          <a:schemeClr val="accent5"/>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2736">
          <p15:clr>
            <a:srgbClr val="F26B43"/>
          </p15:clr>
        </p15:guide>
        <p15:guide id="4" orient="horz" pos="3312">
          <p15:clr>
            <a:srgbClr val="F26B43"/>
          </p15:clr>
        </p15:guide>
        <p15:guide id="5" orient="horz" pos="432">
          <p15:clr>
            <a:srgbClr val="F26B43"/>
          </p15:clr>
        </p15:guide>
        <p15:guide id="7" pos="4416">
          <p15:clr>
            <a:srgbClr val="F26B43"/>
          </p15:clr>
        </p15:guide>
        <p15:guide id="8" pos="5568">
          <p15:clr>
            <a:srgbClr val="F26B43"/>
          </p15:clr>
        </p15:guide>
        <p15:guide id="9" pos="7296">
          <p15:clr>
            <a:srgbClr val="F26B43"/>
          </p15:clr>
        </p15:guide>
        <p15:guide id="10" pos="2688">
          <p15:clr>
            <a:srgbClr val="F26B43"/>
          </p15:clr>
        </p15:guide>
        <p15:guide id="11" pos="1536">
          <p15:clr>
            <a:srgbClr val="F26B43"/>
          </p15:clr>
        </p15:guide>
        <p15:guide id="12" pos="384">
          <p15:clr>
            <a:srgbClr val="F26B43"/>
          </p15:clr>
        </p15:guide>
        <p15:guide id="13" pos="2112">
          <p15:clr>
            <a:srgbClr val="F26B43"/>
          </p15:clr>
        </p15:guide>
        <p15:guide id="14" pos="4992">
          <p15:clr>
            <a:srgbClr val="F26B43"/>
          </p15:clr>
        </p15:guide>
        <p15:guide id="15" pos="6720">
          <p15:clr>
            <a:srgbClr val="F26B43"/>
          </p15:clr>
        </p15:guide>
        <p15:guide id="16" pos="960">
          <p15:clr>
            <a:srgbClr val="F26B43"/>
          </p15:clr>
        </p15:guide>
        <p15:guide id="17" pos="3264">
          <p15:clr>
            <a:srgbClr val="F26B43"/>
          </p15:clr>
        </p15:guide>
        <p15:guide id="18" orient="horz" pos="1008">
          <p15:clr>
            <a:srgbClr val="F26B43"/>
          </p15:clr>
        </p15:guide>
        <p15:guide id="19" orient="horz" pos="3888">
          <p15:clr>
            <a:srgbClr val="F26B43"/>
          </p15:clr>
        </p15:guide>
        <p15:guide id="20" pos="6144">
          <p15:clr>
            <a:srgbClr val="F26B43"/>
          </p15:clr>
        </p15:guide>
        <p15:guide id="21" orient="horz" pos="1584">
          <p15:clr>
            <a:srgbClr val="F26B43"/>
          </p15:clr>
        </p15:guide>
        <p15:guide id="22" pos="576">
          <p15:clr>
            <a:srgbClr val="F26B43"/>
          </p15:clr>
        </p15:guide>
        <p15:guide id="23" pos="7104">
          <p15:clr>
            <a:srgbClr val="F26B43"/>
          </p15:clr>
        </p15:guide>
        <p15:guide id="24" pos="768">
          <p15:clr>
            <a:srgbClr val="F26B43"/>
          </p15:clr>
        </p15:guide>
        <p15:guide id="25" pos="691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434DE-BD79-7E9B-59A5-56A4C7DDCC69}"/>
              </a:ext>
            </a:extLst>
          </p:cNvPr>
          <p:cNvSpPr>
            <a:spLocks noGrp="1"/>
          </p:cNvSpPr>
          <p:nvPr>
            <p:ph type="ctrTitle"/>
          </p:nvPr>
        </p:nvSpPr>
        <p:spPr>
          <a:xfrm>
            <a:off x="1249326" y="216132"/>
            <a:ext cx="8641294" cy="3857104"/>
          </a:xfrm>
        </p:spPr>
        <p:txBody>
          <a:bodyPr>
            <a:normAutofit fontScale="90000"/>
          </a:bodyPr>
          <a:lstStyle/>
          <a:p>
            <a:pPr algn="ctr"/>
            <a:r>
              <a:rPr lang="el-GR" sz="4400" u="sng" dirty="0">
                <a:latin typeface="Arial" panose="020B0604020202020204" pitchFamily="34" charset="0"/>
                <a:cs typeface="Arial" panose="020B0604020202020204" pitchFamily="34" charset="0"/>
              </a:rPr>
              <a:t>Πρόγραμμα: Πρακτική Άσκηση στη Βουλή των Αντιπροσώπων</a:t>
            </a:r>
            <a:br>
              <a:rPr lang="el-GR" sz="4400" u="sng" dirty="0">
                <a:latin typeface="Arial" panose="020B0604020202020204" pitchFamily="34" charset="0"/>
                <a:cs typeface="Arial" panose="020B0604020202020204" pitchFamily="34" charset="0"/>
              </a:rPr>
            </a:br>
            <a:br>
              <a:rPr lang="el-GR" sz="4400" dirty="0">
                <a:latin typeface="Arial" panose="020B0604020202020204" pitchFamily="34" charset="0"/>
                <a:cs typeface="Arial" panose="020B0604020202020204" pitchFamily="34" charset="0"/>
              </a:rPr>
            </a:br>
            <a:r>
              <a:rPr lang="el-GR" sz="4400" dirty="0">
                <a:latin typeface="Arial" panose="020B0604020202020204" pitchFamily="34" charset="0"/>
                <a:cs typeface="Arial" panose="020B0604020202020204" pitchFamily="34" charset="0"/>
              </a:rPr>
              <a:t>Εισαγωγή </a:t>
            </a:r>
            <a:br>
              <a:rPr lang="el-GR" sz="4400" dirty="0">
                <a:latin typeface="Arial" panose="020B0604020202020204" pitchFamily="34" charset="0"/>
                <a:cs typeface="Arial" panose="020B0604020202020204" pitchFamily="34" charset="0"/>
              </a:rPr>
            </a:br>
            <a:r>
              <a:rPr lang="el-GR" sz="4400" dirty="0">
                <a:latin typeface="Arial" panose="020B0604020202020204" pitchFamily="34" charset="0"/>
                <a:cs typeface="Arial" panose="020B0604020202020204" pitchFamily="34" charset="0"/>
              </a:rPr>
              <a:t>στο Νομικό Πλαίσιο Προστασίας Δεδομένων Προσωπικού Χαρακτήρα</a:t>
            </a:r>
          </a:p>
        </p:txBody>
      </p:sp>
      <p:sp>
        <p:nvSpPr>
          <p:cNvPr id="5" name="TextBox 4">
            <a:extLst>
              <a:ext uri="{FF2B5EF4-FFF2-40B4-BE49-F238E27FC236}">
                <a16:creationId xmlns:a16="http://schemas.microsoft.com/office/drawing/2014/main" id="{8CC67B94-39C0-658D-8C8C-844A800BDE46}"/>
              </a:ext>
            </a:extLst>
          </p:cNvPr>
          <p:cNvSpPr txBox="1"/>
          <p:nvPr/>
        </p:nvSpPr>
        <p:spPr>
          <a:xfrm>
            <a:off x="1073791" y="4563611"/>
            <a:ext cx="9202723" cy="1200329"/>
          </a:xfrm>
          <a:prstGeom prst="rect">
            <a:avLst/>
          </a:prstGeom>
          <a:noFill/>
        </p:spPr>
        <p:txBody>
          <a:bodyPr wrap="square" rtlCol="0">
            <a:spAutoFit/>
          </a:bodyPr>
          <a:lstStyle/>
          <a:p>
            <a:endParaRPr lang="el-GR" sz="1800" dirty="0">
              <a:latin typeface="Arial" panose="020B0604020202020204" pitchFamily="34" charset="0"/>
              <a:cs typeface="Arial" panose="020B0604020202020204" pitchFamily="34" charset="0"/>
            </a:endParaRPr>
          </a:p>
          <a:p>
            <a:r>
              <a:rPr lang="el-GR" sz="1800" dirty="0">
                <a:latin typeface="Arial" panose="020B0604020202020204" pitchFamily="34" charset="0"/>
                <a:cs typeface="Arial" panose="020B0604020202020204" pitchFamily="34" charset="0"/>
              </a:rPr>
              <a:t>Ειρήνη Λοϊζίδου Νικολαΐδου</a:t>
            </a:r>
          </a:p>
          <a:p>
            <a:r>
              <a:rPr lang="el-GR" sz="1800" dirty="0">
                <a:latin typeface="Arial" panose="020B0604020202020204" pitchFamily="34" charset="0"/>
                <a:cs typeface="Arial" panose="020B0604020202020204" pitchFamily="34" charset="0"/>
              </a:rPr>
              <a:t>Επίτροπος Προστασίας Δεδομένων Προσωπικού Χαρακτήρα </a:t>
            </a:r>
          </a:p>
          <a:p>
            <a:r>
              <a:rPr lang="el-GR" dirty="0">
                <a:latin typeface="Arial" panose="020B0604020202020204" pitchFamily="34" charset="0"/>
                <a:cs typeface="Arial" panose="020B0604020202020204" pitchFamily="34" charset="0"/>
              </a:rPr>
              <a:t>Αντιπρόεδρος Ευρωπαϊκού Συμβουλίου </a:t>
            </a:r>
            <a:r>
              <a:rPr lang="el-GR" sz="1800" dirty="0">
                <a:latin typeface="Arial" panose="020B0604020202020204" pitchFamily="34" charset="0"/>
                <a:cs typeface="Arial" panose="020B0604020202020204" pitchFamily="34" charset="0"/>
              </a:rPr>
              <a:t>Προστασίας Δεδομένων</a:t>
            </a:r>
            <a:endParaRPr lang="en-US" sz="1800" dirty="0">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2433D6D0-34A2-0723-7157-DF3AA6AAA3A3}"/>
              </a:ext>
            </a:extLst>
          </p:cNvPr>
          <p:cNvPicPr>
            <a:picLocks noChangeAspect="1"/>
          </p:cNvPicPr>
          <p:nvPr/>
        </p:nvPicPr>
        <p:blipFill>
          <a:blip r:embed="rId2"/>
          <a:stretch>
            <a:fillRect/>
          </a:stretch>
        </p:blipFill>
        <p:spPr>
          <a:xfrm>
            <a:off x="193120" y="6042991"/>
            <a:ext cx="712136" cy="712136"/>
          </a:xfrm>
          <a:prstGeom prst="rect">
            <a:avLst/>
          </a:prstGeom>
        </p:spPr>
      </p:pic>
      <p:sp>
        <p:nvSpPr>
          <p:cNvPr id="3" name="Slide Number Placeholder 2">
            <a:extLst>
              <a:ext uri="{FF2B5EF4-FFF2-40B4-BE49-F238E27FC236}">
                <a16:creationId xmlns:a16="http://schemas.microsoft.com/office/drawing/2014/main" id="{F6145382-B9C7-07F9-6C5B-8DAC6D18E9E4}"/>
              </a:ext>
            </a:extLst>
          </p:cNvPr>
          <p:cNvSpPr>
            <a:spLocks noGrp="1"/>
          </p:cNvSpPr>
          <p:nvPr>
            <p:ph type="sldNum" sz="quarter" idx="12"/>
          </p:nvPr>
        </p:nvSpPr>
        <p:spPr/>
        <p:txBody>
          <a:bodyPr/>
          <a:lstStyle/>
          <a:p>
            <a:endParaRPr lang="en-US" dirty="0"/>
          </a:p>
        </p:txBody>
      </p:sp>
      <p:sp>
        <p:nvSpPr>
          <p:cNvPr id="4" name="TextBox 3">
            <a:extLst>
              <a:ext uri="{FF2B5EF4-FFF2-40B4-BE49-F238E27FC236}">
                <a16:creationId xmlns:a16="http://schemas.microsoft.com/office/drawing/2014/main" id="{F0C1C585-4024-4C7D-979D-3D22D814A62B}"/>
              </a:ext>
            </a:extLst>
          </p:cNvPr>
          <p:cNvSpPr txBox="1"/>
          <p:nvPr/>
        </p:nvSpPr>
        <p:spPr>
          <a:xfrm>
            <a:off x="968611" y="5792650"/>
            <a:ext cx="9202723" cy="369332"/>
          </a:xfrm>
          <a:prstGeom prst="rect">
            <a:avLst/>
          </a:prstGeom>
          <a:noFill/>
        </p:spPr>
        <p:txBody>
          <a:bodyPr wrap="square" rtlCol="0">
            <a:spAutoFit/>
          </a:bodyPr>
          <a:lstStyle/>
          <a:p>
            <a:pPr algn="r"/>
            <a:r>
              <a:rPr lang="el-GR" sz="1800" dirty="0">
                <a:latin typeface="Arial" panose="020B0604020202020204" pitchFamily="34" charset="0"/>
                <a:cs typeface="Arial" panose="020B0604020202020204" pitchFamily="34" charset="0"/>
              </a:rPr>
              <a:t>17 Ιουλίου 2023</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2687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B3D57-4258-9075-BD08-B811EF2570C3}"/>
              </a:ext>
            </a:extLst>
          </p:cNvPr>
          <p:cNvSpPr>
            <a:spLocks noGrp="1"/>
          </p:cNvSpPr>
          <p:nvPr>
            <p:ph type="title"/>
          </p:nvPr>
        </p:nvSpPr>
        <p:spPr/>
        <p:txBody>
          <a:bodyPr/>
          <a:lstStyle/>
          <a:p>
            <a:r>
              <a:rPr lang="el-GR" dirty="0"/>
              <a:t>Συγκατάθεση</a:t>
            </a:r>
          </a:p>
        </p:txBody>
      </p:sp>
      <p:sp>
        <p:nvSpPr>
          <p:cNvPr id="3" name="Content Placeholder 2">
            <a:extLst>
              <a:ext uri="{FF2B5EF4-FFF2-40B4-BE49-F238E27FC236}">
                <a16:creationId xmlns:a16="http://schemas.microsoft.com/office/drawing/2014/main" id="{9FF89FE5-156B-70CD-C68F-B122EDBBB0E3}"/>
              </a:ext>
            </a:extLst>
          </p:cNvPr>
          <p:cNvSpPr>
            <a:spLocks noGrp="1"/>
          </p:cNvSpPr>
          <p:nvPr>
            <p:ph idx="1"/>
          </p:nvPr>
        </p:nvSpPr>
        <p:spPr/>
        <p:txBody>
          <a:bodyPr>
            <a:normAutofit/>
          </a:bodyPr>
          <a:lstStyle/>
          <a:p>
            <a:pPr algn="just">
              <a:buFont typeface="Wingdings" panose="05000000000000000000" pitchFamily="2" charset="2"/>
              <a:buChar char="Ø"/>
            </a:pPr>
            <a:r>
              <a:rPr lang="el-GR" sz="2200" dirty="0">
                <a:solidFill>
                  <a:schemeClr val="tx1"/>
                </a:solidFill>
                <a:latin typeface="Arial" panose="020B0604020202020204" pitchFamily="34" charset="0"/>
                <a:cs typeface="Arial" panose="020B0604020202020204" pitchFamily="34" charset="0"/>
              </a:rPr>
              <a:t>Ελεύθερη, ρητή και ειδική δήλωση</a:t>
            </a:r>
          </a:p>
          <a:p>
            <a:pPr algn="just">
              <a:buFont typeface="Wingdings" panose="05000000000000000000" pitchFamily="2" charset="2"/>
              <a:buChar char="Ø"/>
            </a:pPr>
            <a:r>
              <a:rPr lang="el-GR" sz="2200" dirty="0">
                <a:solidFill>
                  <a:schemeClr val="tx1"/>
                </a:solidFill>
                <a:latin typeface="Arial" panose="020B0604020202020204" pitchFamily="34" charset="0"/>
                <a:cs typeface="Arial" panose="020B0604020202020204" pitchFamily="34" charset="0"/>
              </a:rPr>
              <a:t>Δίνεται με πλήρη επίγνωση, μετά από ενημέρωση στο υποκείμενο των δεδομένων</a:t>
            </a:r>
          </a:p>
          <a:p>
            <a:pPr algn="just">
              <a:buFont typeface="Wingdings" panose="05000000000000000000" pitchFamily="2" charset="2"/>
              <a:buChar char="Ø"/>
            </a:pPr>
            <a:r>
              <a:rPr lang="el-GR" sz="2200" dirty="0">
                <a:solidFill>
                  <a:schemeClr val="tx1"/>
                </a:solidFill>
                <a:latin typeface="Arial" panose="020B0604020202020204" pitchFamily="34" charset="0"/>
                <a:cs typeface="Arial" panose="020B0604020202020204" pitchFamily="34" charset="0"/>
              </a:rPr>
              <a:t>Λαμβάνεται από τον ίδιο τον παραλήπτη ή από τον νόμιμο αντιπρόσωπο του</a:t>
            </a:r>
          </a:p>
          <a:p>
            <a:pPr algn="just">
              <a:buFont typeface="Wingdings" panose="05000000000000000000" pitchFamily="2" charset="2"/>
              <a:buChar char="Ø"/>
            </a:pPr>
            <a:r>
              <a:rPr lang="el-GR" sz="2200" dirty="0">
                <a:solidFill>
                  <a:schemeClr val="tx1"/>
                </a:solidFill>
                <a:latin typeface="Arial" panose="020B0604020202020204" pitchFamily="34" charset="0"/>
                <a:cs typeface="Arial" panose="020B0604020202020204" pitchFamily="34" charset="0"/>
              </a:rPr>
              <a:t>Πρέπει να λαμβάνεται, ασχέτως εάν ο αριθμός ή η διεύθυνση των παραληπτών τους είναι διαθέσιμη σε πηγές ανοιχτές προς το κοινό</a:t>
            </a:r>
          </a:p>
          <a:p>
            <a:pPr algn="just">
              <a:buFont typeface="Wingdings" panose="05000000000000000000" pitchFamily="2" charset="2"/>
              <a:buChar char="Ø"/>
            </a:pPr>
            <a:r>
              <a:rPr lang="el-GR" sz="2200" dirty="0">
                <a:solidFill>
                  <a:schemeClr val="tx1"/>
                </a:solidFill>
                <a:latin typeface="Arial" panose="020B0604020202020204" pitchFamily="34" charset="0"/>
                <a:cs typeface="Arial" panose="020B0604020202020204" pitchFamily="34" charset="0"/>
              </a:rPr>
              <a:t>Δικαίωμα ανάκλησης συγκατάθεσης ανά πάσα στιγμή</a:t>
            </a:r>
          </a:p>
          <a:p>
            <a:pPr marL="0" indent="0">
              <a:buNone/>
            </a:pPr>
            <a:endParaRPr lang="el-GR" dirty="0"/>
          </a:p>
        </p:txBody>
      </p:sp>
      <p:pic>
        <p:nvPicPr>
          <p:cNvPr id="4" name="Picture 3">
            <a:extLst>
              <a:ext uri="{FF2B5EF4-FFF2-40B4-BE49-F238E27FC236}">
                <a16:creationId xmlns:a16="http://schemas.microsoft.com/office/drawing/2014/main" id="{C4682737-2784-DFB8-8604-54F55B1B391A}"/>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C3CC5982-0690-AF1B-247B-EC766477BD32}"/>
              </a:ext>
            </a:extLst>
          </p:cNvPr>
          <p:cNvSpPr>
            <a:spLocks noGrp="1"/>
          </p:cNvSpPr>
          <p:nvPr>
            <p:ph type="sldNum" sz="quarter" idx="12"/>
          </p:nvPr>
        </p:nvSpPr>
        <p:spPr/>
        <p:txBody>
          <a:bodyPr/>
          <a:lstStyle/>
          <a:p>
            <a:fld id="{08AB70BE-1769-45B8-85A6-0C837432C7E6}" type="slidenum">
              <a:rPr lang="en-US" smtClean="0"/>
              <a:t>10</a:t>
            </a:fld>
            <a:endParaRPr lang="en-US"/>
          </a:p>
        </p:txBody>
      </p:sp>
    </p:spTree>
    <p:extLst>
      <p:ext uri="{BB962C8B-B14F-4D97-AF65-F5344CB8AC3E}">
        <p14:creationId xmlns:p14="http://schemas.microsoft.com/office/powerpoint/2010/main" val="941294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3FB95-5E59-EDFD-2436-2DC565A1C0B9}"/>
              </a:ext>
            </a:extLst>
          </p:cNvPr>
          <p:cNvSpPr>
            <a:spLocks noGrp="1"/>
          </p:cNvSpPr>
          <p:nvPr>
            <p:ph type="title"/>
          </p:nvPr>
        </p:nvSpPr>
        <p:spPr/>
        <p:txBody>
          <a:bodyPr/>
          <a:lstStyle/>
          <a:p>
            <a:r>
              <a:rPr lang="el-GR" dirty="0"/>
              <a:t>Παραδείγματα επεξεργασίας </a:t>
            </a:r>
            <a:br>
              <a:rPr lang="el-GR" dirty="0"/>
            </a:br>
            <a:r>
              <a:rPr lang="el-GR" dirty="0"/>
              <a:t>ευαίσθητων δεδομένων</a:t>
            </a:r>
          </a:p>
        </p:txBody>
      </p:sp>
      <p:sp>
        <p:nvSpPr>
          <p:cNvPr id="3" name="Content Placeholder 2">
            <a:extLst>
              <a:ext uri="{FF2B5EF4-FFF2-40B4-BE49-F238E27FC236}">
                <a16:creationId xmlns:a16="http://schemas.microsoft.com/office/drawing/2014/main" id="{0A255A64-0504-A84A-FA85-056C80232C80}"/>
              </a:ext>
            </a:extLst>
          </p:cNvPr>
          <p:cNvSpPr>
            <a:spLocks noGrp="1"/>
          </p:cNvSpPr>
          <p:nvPr>
            <p:ph idx="1"/>
          </p:nvPr>
        </p:nvSpPr>
        <p:spPr>
          <a:xfrm>
            <a:off x="905256" y="1919672"/>
            <a:ext cx="9924004" cy="4347660"/>
          </a:xfrm>
        </p:spPr>
        <p:txBody>
          <a:bodyPr>
            <a:normAutofit fontScale="92500" lnSpcReduction="20000"/>
          </a:bodyPr>
          <a:lstStyle/>
          <a:p>
            <a:pPr>
              <a:spcBef>
                <a:spcPts val="600"/>
              </a:spcBef>
            </a:pPr>
            <a:r>
              <a:rPr lang="el-GR" sz="2400" dirty="0">
                <a:latin typeface="Arial" panose="020B0604020202020204" pitchFamily="34" charset="0"/>
                <a:cs typeface="Arial" panose="020B0604020202020204" pitchFamily="34" charset="0"/>
              </a:rPr>
              <a:t>Νοσοκομείο /ιατρός διατηρεί δεδομένα υγείας (π.χ. ιατρικό ιστορικό, αποτελέσματα εξετάσεων, εμβολιασμοί) των ασθενών του</a:t>
            </a:r>
          </a:p>
          <a:p>
            <a:pPr>
              <a:spcBef>
                <a:spcPts val="600"/>
              </a:spcBef>
            </a:pPr>
            <a:endParaRPr lang="el-GR" sz="2400" dirty="0">
              <a:latin typeface="Arial" panose="020B0604020202020204" pitchFamily="34" charset="0"/>
              <a:cs typeface="Arial" panose="020B0604020202020204" pitchFamily="34" charset="0"/>
            </a:endParaRPr>
          </a:p>
          <a:p>
            <a:pPr>
              <a:spcBef>
                <a:spcPts val="600"/>
              </a:spcBef>
            </a:pPr>
            <a:r>
              <a:rPr lang="el-GR" sz="2400" dirty="0">
                <a:latin typeface="Arial" panose="020B0604020202020204" pitchFamily="34" charset="0"/>
                <a:cs typeface="Arial" panose="020B0604020202020204" pitchFamily="34" charset="0"/>
              </a:rPr>
              <a:t>Πολιτικό κόμμα διατηρεί αρχείο με στοιχεία των μελών του (επεξεργασία δεδομένων σχετικών με πολιτικά φρονήματα)</a:t>
            </a:r>
          </a:p>
          <a:p>
            <a:pPr>
              <a:spcBef>
                <a:spcPts val="600"/>
              </a:spcBef>
            </a:pPr>
            <a:endParaRPr lang="el-GR" sz="2400" dirty="0">
              <a:latin typeface="Arial" panose="020B0604020202020204" pitchFamily="34" charset="0"/>
              <a:cs typeface="Arial" panose="020B0604020202020204" pitchFamily="34" charset="0"/>
            </a:endParaRPr>
          </a:p>
          <a:p>
            <a:pPr>
              <a:spcBef>
                <a:spcPts val="600"/>
              </a:spcBef>
            </a:pPr>
            <a:r>
              <a:rPr lang="el-GR" sz="2400" dirty="0">
                <a:latin typeface="Arial" panose="020B0604020202020204" pitchFamily="34" charset="0"/>
                <a:cs typeface="Arial" panose="020B0604020202020204" pitchFamily="34" charset="0"/>
              </a:rPr>
              <a:t>Ιδιωτική εταιρεία /δημόσια υπηρεσία διατηρεί δεδομένα σχετικά με τη συμμετοχή των υπαλλήλων της σε συνδικαλιστικές οργανώσεις</a:t>
            </a:r>
          </a:p>
          <a:p>
            <a:pPr marL="0" indent="0">
              <a:spcBef>
                <a:spcPts val="600"/>
              </a:spcBef>
              <a:buNone/>
            </a:pPr>
            <a:endParaRPr lang="el-GR" sz="2400" dirty="0">
              <a:latin typeface="Arial" panose="020B0604020202020204" pitchFamily="34" charset="0"/>
              <a:cs typeface="Arial" panose="020B0604020202020204" pitchFamily="34" charset="0"/>
            </a:endParaRPr>
          </a:p>
          <a:p>
            <a:pPr>
              <a:spcBef>
                <a:spcPts val="600"/>
              </a:spcBef>
            </a:pPr>
            <a:r>
              <a:rPr lang="el-GR" sz="2400" dirty="0">
                <a:latin typeface="Arial" panose="020B0604020202020204" pitchFamily="34" charset="0"/>
                <a:cs typeface="Arial" panose="020B0604020202020204" pitchFamily="34" charset="0"/>
              </a:rPr>
              <a:t>Σχολείο/Πανεπιστήμιο διατηρεί δεδομένα μαθητών που σχετίζονται με τις θρησκευτικές τους πεποιθήσεις</a:t>
            </a:r>
          </a:p>
          <a:p>
            <a:endParaRPr lang="el-GR" dirty="0"/>
          </a:p>
        </p:txBody>
      </p:sp>
      <p:sp>
        <p:nvSpPr>
          <p:cNvPr id="4" name="Slide Number Placeholder 3">
            <a:extLst>
              <a:ext uri="{FF2B5EF4-FFF2-40B4-BE49-F238E27FC236}">
                <a16:creationId xmlns:a16="http://schemas.microsoft.com/office/drawing/2014/main" id="{C46D4DCF-CA69-6214-193B-EED41100642B}"/>
              </a:ext>
            </a:extLst>
          </p:cNvPr>
          <p:cNvSpPr>
            <a:spLocks noGrp="1"/>
          </p:cNvSpPr>
          <p:nvPr>
            <p:ph type="sldNum" sz="quarter" idx="12"/>
          </p:nvPr>
        </p:nvSpPr>
        <p:spPr/>
        <p:txBody>
          <a:bodyPr/>
          <a:lstStyle/>
          <a:p>
            <a:fld id="{08AB70BE-1769-45B8-85A6-0C837432C7E6}" type="slidenum">
              <a:rPr lang="en-US" smtClean="0"/>
              <a:t>11</a:t>
            </a:fld>
            <a:endParaRPr lang="en-US"/>
          </a:p>
        </p:txBody>
      </p:sp>
      <p:pic>
        <p:nvPicPr>
          <p:cNvPr id="5" name="Picture 4">
            <a:extLst>
              <a:ext uri="{FF2B5EF4-FFF2-40B4-BE49-F238E27FC236}">
                <a16:creationId xmlns:a16="http://schemas.microsoft.com/office/drawing/2014/main" id="{E6FBB3FB-BCBC-D9F5-D8A9-B73CD9225A6D}"/>
              </a:ext>
            </a:extLst>
          </p:cNvPr>
          <p:cNvPicPr>
            <a:picLocks noChangeAspect="1"/>
          </p:cNvPicPr>
          <p:nvPr/>
        </p:nvPicPr>
        <p:blipFill>
          <a:blip r:embed="rId2"/>
          <a:stretch>
            <a:fillRect/>
          </a:stretch>
        </p:blipFill>
        <p:spPr>
          <a:xfrm>
            <a:off x="193120" y="6042991"/>
            <a:ext cx="712136" cy="712136"/>
          </a:xfrm>
          <a:prstGeom prst="rect">
            <a:avLst/>
          </a:prstGeom>
        </p:spPr>
      </p:pic>
    </p:spTree>
    <p:extLst>
      <p:ext uri="{BB962C8B-B14F-4D97-AF65-F5344CB8AC3E}">
        <p14:creationId xmlns:p14="http://schemas.microsoft.com/office/powerpoint/2010/main" val="3185049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AA6C3-C64C-D1C0-2EA7-4A127073D88F}"/>
              </a:ext>
            </a:extLst>
          </p:cNvPr>
          <p:cNvSpPr>
            <a:spLocks noGrp="1"/>
          </p:cNvSpPr>
          <p:nvPr>
            <p:ph type="title"/>
          </p:nvPr>
        </p:nvSpPr>
        <p:spPr/>
        <p:txBody>
          <a:bodyPr/>
          <a:lstStyle/>
          <a:p>
            <a:r>
              <a:rPr lang="el-GR" dirty="0"/>
              <a:t>Δικαιώματα των υποκειμένων των δεδομένων</a:t>
            </a:r>
          </a:p>
        </p:txBody>
      </p:sp>
      <p:sp>
        <p:nvSpPr>
          <p:cNvPr id="3" name="Content Placeholder 2">
            <a:extLst>
              <a:ext uri="{FF2B5EF4-FFF2-40B4-BE49-F238E27FC236}">
                <a16:creationId xmlns:a16="http://schemas.microsoft.com/office/drawing/2014/main" id="{07E279CF-02B3-8F23-AB96-891851730BB5}"/>
              </a:ext>
            </a:extLst>
          </p:cNvPr>
          <p:cNvSpPr>
            <a:spLocks noGrp="1"/>
          </p:cNvSpPr>
          <p:nvPr>
            <p:ph idx="1"/>
          </p:nvPr>
        </p:nvSpPr>
        <p:spPr>
          <a:xfrm>
            <a:off x="914400" y="1919672"/>
            <a:ext cx="9914860" cy="4347659"/>
          </a:xfrm>
        </p:spPr>
        <p:txBody>
          <a:bodyPr>
            <a:normAutofit lnSpcReduction="10000"/>
          </a:bodyPr>
          <a:lstStyle/>
          <a:p>
            <a:pPr algn="just"/>
            <a:r>
              <a:rPr lang="el-GR" sz="2200" dirty="0">
                <a:latin typeface="Arial" panose="020B0604020202020204" pitchFamily="34" charset="0"/>
                <a:cs typeface="Arial" panose="020B0604020202020204" pitchFamily="34" charset="0"/>
              </a:rPr>
              <a:t>Ενημέρωσης </a:t>
            </a:r>
            <a:endParaRPr lang="en-US" sz="2200" dirty="0">
              <a:latin typeface="Arial" panose="020B0604020202020204" pitchFamily="34" charset="0"/>
              <a:cs typeface="Arial" panose="020B0604020202020204" pitchFamily="34" charset="0"/>
            </a:endParaRPr>
          </a:p>
          <a:p>
            <a:pPr algn="just"/>
            <a:r>
              <a:rPr lang="el-GR" sz="2200" dirty="0">
                <a:latin typeface="Arial" panose="020B0604020202020204" pitchFamily="34" charset="0"/>
                <a:cs typeface="Arial" panose="020B0604020202020204" pitchFamily="34" charset="0"/>
              </a:rPr>
              <a:t>Πρόσβασης</a:t>
            </a:r>
            <a:endParaRPr lang="en-US" sz="2200" dirty="0">
              <a:latin typeface="Arial" panose="020B0604020202020204" pitchFamily="34" charset="0"/>
              <a:cs typeface="Arial" panose="020B0604020202020204" pitchFamily="34" charset="0"/>
            </a:endParaRPr>
          </a:p>
          <a:p>
            <a:pPr algn="just"/>
            <a:r>
              <a:rPr lang="el-GR" sz="2200" dirty="0">
                <a:latin typeface="Arial" panose="020B0604020202020204" pitchFamily="34" charset="0"/>
                <a:cs typeface="Arial" panose="020B0604020202020204" pitchFamily="34" charset="0"/>
              </a:rPr>
              <a:t>Διόρθωσης </a:t>
            </a:r>
            <a:endParaRPr lang="en-US" sz="2200" dirty="0">
              <a:latin typeface="Arial" panose="020B0604020202020204" pitchFamily="34" charset="0"/>
              <a:cs typeface="Arial" panose="020B0604020202020204" pitchFamily="34" charset="0"/>
            </a:endParaRPr>
          </a:p>
          <a:p>
            <a:pPr algn="just"/>
            <a:r>
              <a:rPr lang="el-GR" sz="2200" dirty="0">
                <a:latin typeface="Arial" panose="020B0604020202020204" pitchFamily="34" charset="0"/>
                <a:cs typeface="Arial" panose="020B0604020202020204" pitchFamily="34" charset="0"/>
              </a:rPr>
              <a:t>Διαγραφής</a:t>
            </a:r>
            <a:endParaRPr lang="en-US" sz="2200" dirty="0">
              <a:latin typeface="Arial" panose="020B0604020202020204" pitchFamily="34" charset="0"/>
              <a:cs typeface="Arial" panose="020B0604020202020204" pitchFamily="34" charset="0"/>
            </a:endParaRPr>
          </a:p>
          <a:p>
            <a:pPr algn="just"/>
            <a:r>
              <a:rPr lang="el-GR" sz="2200" dirty="0">
                <a:latin typeface="Arial" panose="020B0604020202020204" pitchFamily="34" charset="0"/>
                <a:cs typeface="Arial" panose="020B0604020202020204" pitchFamily="34" charset="0"/>
              </a:rPr>
              <a:t>Περιορισμού της επεξεργασίας</a:t>
            </a:r>
            <a:endParaRPr lang="en-US" sz="2200" dirty="0">
              <a:latin typeface="Arial" panose="020B0604020202020204" pitchFamily="34" charset="0"/>
              <a:cs typeface="Arial" panose="020B0604020202020204" pitchFamily="34" charset="0"/>
            </a:endParaRPr>
          </a:p>
          <a:p>
            <a:pPr algn="just"/>
            <a:r>
              <a:rPr lang="el-GR" sz="2200" dirty="0">
                <a:latin typeface="Arial" panose="020B0604020202020204" pitchFamily="34" charset="0"/>
                <a:cs typeface="Arial" panose="020B0604020202020204" pitchFamily="34" charset="0"/>
              </a:rPr>
              <a:t>Εναντίωσης</a:t>
            </a:r>
            <a:endParaRPr lang="en-US" sz="2200" dirty="0">
              <a:latin typeface="Arial" panose="020B0604020202020204" pitchFamily="34" charset="0"/>
              <a:cs typeface="Arial" panose="020B0604020202020204" pitchFamily="34" charset="0"/>
            </a:endParaRPr>
          </a:p>
          <a:p>
            <a:pPr algn="just"/>
            <a:r>
              <a:rPr lang="el-GR" sz="2200" dirty="0">
                <a:latin typeface="Arial" panose="020B0604020202020204" pitchFamily="34" charset="0"/>
                <a:cs typeface="Arial" panose="020B0604020202020204" pitchFamily="34" charset="0"/>
              </a:rPr>
              <a:t>Φορητότητας των δεδομένων</a:t>
            </a:r>
            <a:endParaRPr lang="en-US" sz="2200" dirty="0">
              <a:latin typeface="Arial" panose="020B0604020202020204" pitchFamily="34" charset="0"/>
              <a:cs typeface="Arial" panose="020B0604020202020204" pitchFamily="34" charset="0"/>
            </a:endParaRPr>
          </a:p>
          <a:p>
            <a:pPr algn="just"/>
            <a:r>
              <a:rPr lang="el-GR" sz="2200" dirty="0">
                <a:latin typeface="Arial" panose="020B0604020202020204" pitchFamily="34" charset="0"/>
                <a:cs typeface="Arial" panose="020B0604020202020204" pitchFamily="34" charset="0"/>
              </a:rPr>
              <a:t>Αντίρρησης σε αυτοματοποιημένη απόφαση περιλαμβανομένης της κατάρτισης προφίλ</a:t>
            </a:r>
          </a:p>
          <a:p>
            <a:pPr algn="just"/>
            <a:endParaRPr lang="en-US" sz="2400" b="1" dirty="0">
              <a:latin typeface="Arial" panose="020B0604020202020204" pitchFamily="34" charset="0"/>
              <a:cs typeface="Arial" panose="020B0604020202020204" pitchFamily="34" charset="0"/>
            </a:endParaRPr>
          </a:p>
          <a:p>
            <a:pPr algn="just"/>
            <a:endParaRPr lang="el-GR" sz="2200" dirty="0">
              <a:latin typeface="Arial" panose="020B0604020202020204" pitchFamily="34" charset="0"/>
              <a:cs typeface="Arial" panose="020B0604020202020204" pitchFamily="34" charset="0"/>
            </a:endParaRPr>
          </a:p>
          <a:p>
            <a:pPr marL="0" indent="0">
              <a:buNone/>
            </a:pPr>
            <a:endParaRPr lang="el-GR" dirty="0"/>
          </a:p>
        </p:txBody>
      </p:sp>
      <p:pic>
        <p:nvPicPr>
          <p:cNvPr id="4" name="Picture 3">
            <a:extLst>
              <a:ext uri="{FF2B5EF4-FFF2-40B4-BE49-F238E27FC236}">
                <a16:creationId xmlns:a16="http://schemas.microsoft.com/office/drawing/2014/main" id="{7AE0277B-1A6D-7DBB-ADBD-F9F5B3550444}"/>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71D01E1D-1561-CEFF-EBB9-038EAC6C861F}"/>
              </a:ext>
            </a:extLst>
          </p:cNvPr>
          <p:cNvSpPr>
            <a:spLocks noGrp="1"/>
          </p:cNvSpPr>
          <p:nvPr>
            <p:ph type="sldNum" sz="quarter" idx="12"/>
          </p:nvPr>
        </p:nvSpPr>
        <p:spPr/>
        <p:txBody>
          <a:bodyPr/>
          <a:lstStyle/>
          <a:p>
            <a:fld id="{08AB70BE-1769-45B8-85A6-0C837432C7E6}" type="slidenum">
              <a:rPr lang="en-US" smtClean="0"/>
              <a:t>12</a:t>
            </a:fld>
            <a:endParaRPr lang="en-US"/>
          </a:p>
        </p:txBody>
      </p:sp>
    </p:spTree>
    <p:extLst>
      <p:ext uri="{BB962C8B-B14F-4D97-AF65-F5344CB8AC3E}">
        <p14:creationId xmlns:p14="http://schemas.microsoft.com/office/powerpoint/2010/main" val="2515015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DA944-F016-9A33-6067-28CD10A1C1F2}"/>
              </a:ext>
            </a:extLst>
          </p:cNvPr>
          <p:cNvSpPr>
            <a:spLocks noGrp="1"/>
          </p:cNvSpPr>
          <p:nvPr>
            <p:ph type="title"/>
          </p:nvPr>
        </p:nvSpPr>
        <p:spPr/>
        <p:txBody>
          <a:bodyPr>
            <a:normAutofit fontScale="90000"/>
          </a:bodyPr>
          <a:lstStyle/>
          <a:p>
            <a:r>
              <a:rPr lang="el-GR" dirty="0"/>
              <a:t>Αρμόδια Εποπτική Αρχή - </a:t>
            </a:r>
            <a:br>
              <a:rPr lang="el-GR" dirty="0"/>
            </a:br>
            <a:r>
              <a:rPr lang="el-GR" dirty="0"/>
              <a:t>Γραφείο Επιτρόπου Προστασίας Δεδομένων Προσωπικού Χαρακτήρα</a:t>
            </a:r>
          </a:p>
        </p:txBody>
      </p:sp>
      <p:sp>
        <p:nvSpPr>
          <p:cNvPr id="3" name="Content Placeholder 2">
            <a:extLst>
              <a:ext uri="{FF2B5EF4-FFF2-40B4-BE49-F238E27FC236}">
                <a16:creationId xmlns:a16="http://schemas.microsoft.com/office/drawing/2014/main" id="{2F396FE4-F0E3-E713-DAD9-756A8ED142F1}"/>
              </a:ext>
            </a:extLst>
          </p:cNvPr>
          <p:cNvSpPr>
            <a:spLocks noGrp="1"/>
          </p:cNvSpPr>
          <p:nvPr>
            <p:ph idx="1"/>
          </p:nvPr>
        </p:nvSpPr>
        <p:spPr>
          <a:xfrm>
            <a:off x="914400" y="2144683"/>
            <a:ext cx="9914860" cy="3898307"/>
          </a:xfrm>
        </p:spPr>
        <p:txBody>
          <a:bodyPr>
            <a:normAutofit/>
          </a:bodyPr>
          <a:lstStyle/>
          <a:p>
            <a:r>
              <a:rPr lang="el-GR" dirty="0">
                <a:latin typeface="Arial" panose="020B0604020202020204" pitchFamily="34" charset="0"/>
                <a:cs typeface="Arial" panose="020B0604020202020204" pitchFamily="34" charset="0"/>
              </a:rPr>
              <a:t>Ανεξάρτητη, χωρίς εξωτερικές επιρροές, δεν ζητεί ούτε λαμβάνει οδηγίες από κανέναν</a:t>
            </a:r>
          </a:p>
          <a:p>
            <a:r>
              <a:rPr lang="el-GR" dirty="0">
                <a:latin typeface="Arial" panose="020B0604020202020204" pitchFamily="34" charset="0"/>
                <a:cs typeface="Arial" panose="020B0604020202020204" pitchFamily="34" charset="0"/>
              </a:rPr>
              <a:t>Διαθέτει τους απαραίτητους ανθρώπινους, τεχνικούς και οικονομικούς πόρους και τις αναγκαίες εγκαταστάσεις και υποδομές</a:t>
            </a:r>
          </a:p>
          <a:p>
            <a:r>
              <a:rPr lang="el-GR" dirty="0">
                <a:latin typeface="Arial" panose="020B0604020202020204" pitchFamily="34" charset="0"/>
                <a:cs typeface="Arial" panose="020B0604020202020204" pitchFamily="34" charset="0"/>
              </a:rPr>
              <a:t>Διαθέτει δικούς της λειτουργούς, οι οποίοι δεσμεύονται από το επαγγελματικό απόρρητο κατά τη διάρκεια της θητείας τους και μετά το πέρας αυτής </a:t>
            </a:r>
          </a:p>
          <a:p>
            <a:pPr marL="0" indent="0">
              <a:buNone/>
            </a:pPr>
            <a:endParaRPr lang="el-GR" dirty="0"/>
          </a:p>
        </p:txBody>
      </p:sp>
      <p:sp>
        <p:nvSpPr>
          <p:cNvPr id="4" name="Slide Number Placeholder 3">
            <a:extLst>
              <a:ext uri="{FF2B5EF4-FFF2-40B4-BE49-F238E27FC236}">
                <a16:creationId xmlns:a16="http://schemas.microsoft.com/office/drawing/2014/main" id="{DC1811BD-D2DA-8B62-69FD-8836A371FE3E}"/>
              </a:ext>
            </a:extLst>
          </p:cNvPr>
          <p:cNvSpPr>
            <a:spLocks noGrp="1"/>
          </p:cNvSpPr>
          <p:nvPr>
            <p:ph type="sldNum" sz="quarter" idx="12"/>
          </p:nvPr>
        </p:nvSpPr>
        <p:spPr/>
        <p:txBody>
          <a:bodyPr/>
          <a:lstStyle/>
          <a:p>
            <a:fld id="{08AB70BE-1769-45B8-85A6-0C837432C7E6}" type="slidenum">
              <a:rPr lang="en-US" smtClean="0"/>
              <a:t>13</a:t>
            </a:fld>
            <a:endParaRPr lang="en-US"/>
          </a:p>
        </p:txBody>
      </p:sp>
      <p:pic>
        <p:nvPicPr>
          <p:cNvPr id="5" name="Picture 4">
            <a:extLst>
              <a:ext uri="{FF2B5EF4-FFF2-40B4-BE49-F238E27FC236}">
                <a16:creationId xmlns:a16="http://schemas.microsoft.com/office/drawing/2014/main" id="{E6E9EB1A-AB14-5017-D3AA-8E3B9A6CA008}"/>
              </a:ext>
            </a:extLst>
          </p:cNvPr>
          <p:cNvPicPr>
            <a:picLocks noChangeAspect="1"/>
          </p:cNvPicPr>
          <p:nvPr/>
        </p:nvPicPr>
        <p:blipFill>
          <a:blip r:embed="rId2"/>
          <a:stretch>
            <a:fillRect/>
          </a:stretch>
        </p:blipFill>
        <p:spPr>
          <a:xfrm>
            <a:off x="193120" y="6042991"/>
            <a:ext cx="712136" cy="712136"/>
          </a:xfrm>
          <a:prstGeom prst="rect">
            <a:avLst/>
          </a:prstGeom>
        </p:spPr>
      </p:pic>
    </p:spTree>
    <p:extLst>
      <p:ext uri="{BB962C8B-B14F-4D97-AF65-F5344CB8AC3E}">
        <p14:creationId xmlns:p14="http://schemas.microsoft.com/office/powerpoint/2010/main" val="3428862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0E904-14D9-2068-AB0D-F98C2B2808E2}"/>
              </a:ext>
            </a:extLst>
          </p:cNvPr>
          <p:cNvSpPr>
            <a:spLocks noGrp="1"/>
          </p:cNvSpPr>
          <p:nvPr>
            <p:ph type="title"/>
          </p:nvPr>
        </p:nvSpPr>
        <p:spPr/>
        <p:txBody>
          <a:bodyPr/>
          <a:lstStyle/>
          <a:p>
            <a:r>
              <a:rPr lang="el-GR" dirty="0"/>
              <a:t>Το Γραφείο</a:t>
            </a:r>
          </a:p>
        </p:txBody>
      </p:sp>
      <p:sp>
        <p:nvSpPr>
          <p:cNvPr id="3" name="Content Placeholder 2">
            <a:extLst>
              <a:ext uri="{FF2B5EF4-FFF2-40B4-BE49-F238E27FC236}">
                <a16:creationId xmlns:a16="http://schemas.microsoft.com/office/drawing/2014/main" id="{EBB3385C-7A52-9902-0564-7FAAD8A73D82}"/>
              </a:ext>
            </a:extLst>
          </p:cNvPr>
          <p:cNvSpPr>
            <a:spLocks noGrp="1"/>
          </p:cNvSpPr>
          <p:nvPr>
            <p:ph idx="1"/>
          </p:nvPr>
        </p:nvSpPr>
        <p:spPr>
          <a:xfrm>
            <a:off x="914400" y="1919671"/>
            <a:ext cx="9914860" cy="3810010"/>
          </a:xfrm>
        </p:spPr>
        <p:txBody>
          <a:bodyPr>
            <a:noAutofit/>
          </a:bodyPr>
          <a:lstStyle/>
          <a:p>
            <a:pPr algn="just"/>
            <a:r>
              <a:rPr lang="el-GR" sz="2000" b="0" i="0" dirty="0">
                <a:solidFill>
                  <a:srgbClr val="2F2F2F"/>
                </a:solidFill>
                <a:effectLst/>
                <a:latin typeface="Arial" panose="020B0604020202020204" pitchFamily="34" charset="0"/>
              </a:rPr>
              <a:t>Το Γραφείο συστάθηκε το Μάιο 2002 μετά τη θέσπιση του περί Επεξεργασίας Δεδομένων Προσωπικού Χαρακτήρα (Προστασία του Ατόμου) Νόμου του 2001</a:t>
            </a:r>
          </a:p>
          <a:p>
            <a:pPr algn="just"/>
            <a:r>
              <a:rPr lang="el-GR" dirty="0">
                <a:solidFill>
                  <a:srgbClr val="2F2F2F"/>
                </a:solidFill>
                <a:latin typeface="Arial" panose="020B0604020202020204" pitchFamily="34" charset="0"/>
              </a:rPr>
              <a:t>Ο ΓΚΠΔ </a:t>
            </a:r>
            <a:r>
              <a:rPr lang="el-GR" b="0" i="0" dirty="0">
                <a:solidFill>
                  <a:srgbClr val="2F2F2F"/>
                </a:solidFill>
                <a:effectLst/>
                <a:latin typeface="Arial" panose="020B0604020202020204" pitchFamily="34" charset="0"/>
              </a:rPr>
              <a:t>εφαρμόζεται τόσο στον ιδιωτικό όσο και στο δημόσιο τομέα, συμπεριλαμβανομένης της Αστυνομίας. Ο Νόμος προβλέπει τον διορισμό Επιτρόπου Προστασίας Δεδομένων Προσωπικού Χαρακτήρα για περίοδο 6 ετών, η οποία δύναται να ανανεωθεί για μια περαιτέρω θητεία</a:t>
            </a:r>
            <a:endParaRPr lang="en-US" dirty="0">
              <a:solidFill>
                <a:srgbClr val="2F2F2F"/>
              </a:solidFill>
              <a:latin typeface="Arial" panose="020B0604020202020204" pitchFamily="34" charset="0"/>
            </a:endParaRPr>
          </a:p>
          <a:p>
            <a:pPr algn="just"/>
            <a:r>
              <a:rPr lang="el-GR" dirty="0">
                <a:latin typeface="Arial" panose="020B0604020202020204" pitchFamily="34" charset="0"/>
                <a:cs typeface="Arial" panose="020B0604020202020204" pitchFamily="34" charset="0"/>
              </a:rPr>
              <a:t>Το Γραφείο σήμερα στελεχώνεται από </a:t>
            </a:r>
            <a:r>
              <a:rPr lang="en-US" dirty="0">
                <a:latin typeface="Arial" panose="020B0604020202020204" pitchFamily="34" charset="0"/>
                <a:cs typeface="Arial" panose="020B0604020202020204" pitchFamily="34" charset="0"/>
              </a:rPr>
              <a:t>21</a:t>
            </a:r>
            <a:r>
              <a:rPr lang="el-GR" dirty="0">
                <a:latin typeface="Arial" panose="020B0604020202020204" pitchFamily="34" charset="0"/>
                <a:cs typeface="Arial" panose="020B0604020202020204" pitchFamily="34" charset="0"/>
              </a:rPr>
              <a:t> λειτουργούς </a:t>
            </a:r>
            <a:r>
              <a:rPr lang="en-US" dirty="0">
                <a:latin typeface="Arial" panose="020B0604020202020204" pitchFamily="34" charset="0"/>
                <a:cs typeface="Arial" panose="020B0604020202020204" pitchFamily="34" charset="0"/>
              </a:rPr>
              <a:t>(14 </a:t>
            </a:r>
            <a:r>
              <a:rPr lang="el-GR" dirty="0">
                <a:latin typeface="Arial" panose="020B0604020202020204" pitchFamily="34" charset="0"/>
                <a:cs typeface="Arial" panose="020B0604020202020204" pitchFamily="34" charset="0"/>
              </a:rPr>
              <a:t>επιστημονικό και 7 γραμματειακό προσωπικό)</a:t>
            </a:r>
          </a:p>
        </p:txBody>
      </p:sp>
      <p:pic>
        <p:nvPicPr>
          <p:cNvPr id="4" name="Picture 3">
            <a:extLst>
              <a:ext uri="{FF2B5EF4-FFF2-40B4-BE49-F238E27FC236}">
                <a16:creationId xmlns:a16="http://schemas.microsoft.com/office/drawing/2014/main" id="{F2602EF5-AB03-A954-8D34-8F5ECC5656A3}"/>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FCF51CA6-E1CD-2444-720A-6025E894DA8A}"/>
              </a:ext>
            </a:extLst>
          </p:cNvPr>
          <p:cNvSpPr>
            <a:spLocks noGrp="1"/>
          </p:cNvSpPr>
          <p:nvPr>
            <p:ph type="sldNum" sz="quarter" idx="12"/>
          </p:nvPr>
        </p:nvSpPr>
        <p:spPr/>
        <p:txBody>
          <a:bodyPr/>
          <a:lstStyle/>
          <a:p>
            <a:fld id="{08AB70BE-1769-45B8-85A6-0C837432C7E6}" type="slidenum">
              <a:rPr lang="en-US" smtClean="0"/>
              <a:t>14</a:t>
            </a:fld>
            <a:endParaRPr lang="en-US"/>
          </a:p>
        </p:txBody>
      </p:sp>
    </p:spTree>
    <p:extLst>
      <p:ext uri="{BB962C8B-B14F-4D97-AF65-F5344CB8AC3E}">
        <p14:creationId xmlns:p14="http://schemas.microsoft.com/office/powerpoint/2010/main" val="4248273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54926-2F60-DF54-0E67-684249500F59}"/>
              </a:ext>
            </a:extLst>
          </p:cNvPr>
          <p:cNvSpPr>
            <a:spLocks noGrp="1"/>
          </p:cNvSpPr>
          <p:nvPr>
            <p:ph type="title"/>
          </p:nvPr>
        </p:nvSpPr>
        <p:spPr/>
        <p:txBody>
          <a:bodyPr/>
          <a:lstStyle/>
          <a:p>
            <a:r>
              <a:rPr lang="el-GR" dirty="0"/>
              <a:t>Ρόλος του Γραφείου Επιτρόπου Προστασίας Δεδομένων Προσωπικού Χαρακτήρα</a:t>
            </a:r>
          </a:p>
        </p:txBody>
      </p:sp>
      <p:sp>
        <p:nvSpPr>
          <p:cNvPr id="3" name="Content Placeholder 2">
            <a:extLst>
              <a:ext uri="{FF2B5EF4-FFF2-40B4-BE49-F238E27FC236}">
                <a16:creationId xmlns:a16="http://schemas.microsoft.com/office/drawing/2014/main" id="{E3EC9D18-08D2-18AA-6682-1B5F65A12EF5}"/>
              </a:ext>
            </a:extLst>
          </p:cNvPr>
          <p:cNvSpPr>
            <a:spLocks noGrp="1"/>
          </p:cNvSpPr>
          <p:nvPr>
            <p:ph idx="1"/>
          </p:nvPr>
        </p:nvSpPr>
        <p:spPr>
          <a:xfrm>
            <a:off x="914400" y="2046913"/>
            <a:ext cx="9914860" cy="3996077"/>
          </a:xfrm>
        </p:spPr>
        <p:txBody>
          <a:bodyPr/>
          <a:lstStyle/>
          <a:p>
            <a:r>
              <a:rPr lang="el-GR" dirty="0">
                <a:solidFill>
                  <a:srgbClr val="121314"/>
                </a:solidFill>
                <a:latin typeface="Arial" panose="020B0604020202020204" pitchFamily="34" charset="0"/>
                <a:cs typeface="Arial" panose="020B0604020202020204" pitchFamily="34" charset="0"/>
              </a:rPr>
              <a:t>Ευαισθητοποίηση</a:t>
            </a:r>
            <a:r>
              <a:rPr lang="el-GR" b="0" i="0" dirty="0">
                <a:solidFill>
                  <a:srgbClr val="121314"/>
                </a:solidFill>
                <a:effectLst/>
                <a:latin typeface="Arial" panose="020B0604020202020204" pitchFamily="34" charset="0"/>
                <a:cs typeface="Arial" panose="020B0604020202020204" pitchFamily="34" charset="0"/>
              </a:rPr>
              <a:t> του κοινού και των υπεύθυνων επεξεργασίας</a:t>
            </a:r>
          </a:p>
          <a:p>
            <a:r>
              <a:rPr lang="el-GR" dirty="0">
                <a:solidFill>
                  <a:srgbClr val="121314"/>
                </a:solidFill>
                <a:latin typeface="Arial" panose="020B0604020202020204" pitchFamily="34" charset="0"/>
                <a:cs typeface="Arial" panose="020B0604020202020204" pitchFamily="34" charset="0"/>
              </a:rPr>
              <a:t>Προστασία των δικαιωμάτων των υποκειμένων των δεδομένων</a:t>
            </a:r>
          </a:p>
          <a:p>
            <a:r>
              <a:rPr lang="el-GR" dirty="0">
                <a:solidFill>
                  <a:srgbClr val="121314"/>
                </a:solidFill>
                <a:latin typeface="Arial" panose="020B0604020202020204" pitchFamily="34" charset="0"/>
                <a:cs typeface="Arial" panose="020B0604020202020204" pitchFamily="34" charset="0"/>
              </a:rPr>
              <a:t>Καθοδήγηση σχετικά με την ορθή εφαρμογή του ΓΚΠΔ</a:t>
            </a:r>
          </a:p>
          <a:p>
            <a:r>
              <a:rPr lang="el-GR" dirty="0">
                <a:solidFill>
                  <a:srgbClr val="121314"/>
                </a:solidFill>
                <a:latin typeface="Arial" panose="020B0604020202020204" pitchFamily="34" charset="0"/>
                <a:cs typeface="Arial" panose="020B0604020202020204" pitchFamily="34" charset="0"/>
              </a:rPr>
              <a:t>Συμβουλευτικός ρόλος για νομοθετικά και διοικητικά μέτρα</a:t>
            </a:r>
          </a:p>
          <a:p>
            <a:r>
              <a:rPr lang="el-GR" dirty="0">
                <a:solidFill>
                  <a:srgbClr val="121314"/>
                </a:solidFill>
                <a:latin typeface="Arial" panose="020B0604020202020204" pitchFamily="34" charset="0"/>
                <a:cs typeface="Arial" panose="020B0604020202020204" pitchFamily="34" charset="0"/>
              </a:rPr>
              <a:t>Διενέργεια ελέγχων</a:t>
            </a:r>
          </a:p>
          <a:p>
            <a:r>
              <a:rPr lang="el-GR" dirty="0">
                <a:solidFill>
                  <a:srgbClr val="121314"/>
                </a:solidFill>
                <a:latin typeface="Arial" panose="020B0604020202020204" pitchFamily="34" charset="0"/>
                <a:cs typeface="Arial" panose="020B0604020202020204" pitchFamily="34" charset="0"/>
              </a:rPr>
              <a:t>Επιβολή διοικητικών κυρώσεων και προστίμων</a:t>
            </a:r>
          </a:p>
        </p:txBody>
      </p:sp>
      <p:sp>
        <p:nvSpPr>
          <p:cNvPr id="4" name="Slide Number Placeholder 3">
            <a:extLst>
              <a:ext uri="{FF2B5EF4-FFF2-40B4-BE49-F238E27FC236}">
                <a16:creationId xmlns:a16="http://schemas.microsoft.com/office/drawing/2014/main" id="{09FD0643-2816-4146-B9AD-E3FD5C1B5B81}"/>
              </a:ext>
            </a:extLst>
          </p:cNvPr>
          <p:cNvSpPr>
            <a:spLocks noGrp="1"/>
          </p:cNvSpPr>
          <p:nvPr>
            <p:ph type="sldNum" sz="quarter" idx="12"/>
          </p:nvPr>
        </p:nvSpPr>
        <p:spPr/>
        <p:txBody>
          <a:bodyPr/>
          <a:lstStyle/>
          <a:p>
            <a:fld id="{08AB70BE-1769-45B8-85A6-0C837432C7E6}" type="slidenum">
              <a:rPr lang="en-US" smtClean="0"/>
              <a:t>15</a:t>
            </a:fld>
            <a:endParaRPr lang="en-US"/>
          </a:p>
        </p:txBody>
      </p:sp>
      <p:pic>
        <p:nvPicPr>
          <p:cNvPr id="5" name="Picture 4">
            <a:extLst>
              <a:ext uri="{FF2B5EF4-FFF2-40B4-BE49-F238E27FC236}">
                <a16:creationId xmlns:a16="http://schemas.microsoft.com/office/drawing/2014/main" id="{45D815EA-BC40-A32D-8B0D-0FF489B02C40}"/>
              </a:ext>
            </a:extLst>
          </p:cNvPr>
          <p:cNvPicPr>
            <a:picLocks noChangeAspect="1"/>
          </p:cNvPicPr>
          <p:nvPr/>
        </p:nvPicPr>
        <p:blipFill>
          <a:blip r:embed="rId2"/>
          <a:stretch>
            <a:fillRect/>
          </a:stretch>
        </p:blipFill>
        <p:spPr>
          <a:xfrm>
            <a:off x="193120" y="6042991"/>
            <a:ext cx="712136" cy="712136"/>
          </a:xfrm>
          <a:prstGeom prst="rect">
            <a:avLst/>
          </a:prstGeom>
        </p:spPr>
      </p:pic>
    </p:spTree>
    <p:extLst>
      <p:ext uri="{BB962C8B-B14F-4D97-AF65-F5344CB8AC3E}">
        <p14:creationId xmlns:p14="http://schemas.microsoft.com/office/powerpoint/2010/main" val="1672032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43252-CDF7-0858-AEEF-BBF303291229}"/>
              </a:ext>
            </a:extLst>
          </p:cNvPr>
          <p:cNvSpPr>
            <a:spLocks noGrp="1"/>
          </p:cNvSpPr>
          <p:nvPr>
            <p:ph type="title"/>
          </p:nvPr>
        </p:nvSpPr>
        <p:spPr/>
        <p:txBody>
          <a:bodyPr/>
          <a:lstStyle/>
          <a:p>
            <a:r>
              <a:rPr lang="el-GR" dirty="0"/>
              <a:t>Εξουσίες της Αρχής</a:t>
            </a:r>
          </a:p>
        </p:txBody>
      </p:sp>
      <p:sp>
        <p:nvSpPr>
          <p:cNvPr id="3" name="Content Placeholder 2">
            <a:extLst>
              <a:ext uri="{FF2B5EF4-FFF2-40B4-BE49-F238E27FC236}">
                <a16:creationId xmlns:a16="http://schemas.microsoft.com/office/drawing/2014/main" id="{69BF8D4A-9FC3-8C74-2D4F-A7E7F755FAE7}"/>
              </a:ext>
            </a:extLst>
          </p:cNvPr>
          <p:cNvSpPr>
            <a:spLocks noGrp="1"/>
          </p:cNvSpPr>
          <p:nvPr>
            <p:ph idx="1"/>
          </p:nvPr>
        </p:nvSpPr>
        <p:spPr>
          <a:xfrm>
            <a:off x="914400" y="1919673"/>
            <a:ext cx="9914860" cy="3151091"/>
          </a:xfrm>
        </p:spPr>
        <p:txBody>
          <a:bodyPr/>
          <a:lstStyle/>
          <a:p>
            <a:pPr algn="just"/>
            <a:r>
              <a:rPr lang="el-GR" b="1" dirty="0">
                <a:latin typeface="Arial" panose="020B0604020202020204" pitchFamily="34" charset="0"/>
                <a:cs typeface="Arial" panose="020B0604020202020204" pitchFamily="34" charset="0"/>
              </a:rPr>
              <a:t>Εξουσίες έρευνας</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t>
            </a:r>
            <a:r>
              <a:rPr lang="el-GR" dirty="0">
                <a:latin typeface="Arial" panose="020B0604020202020204" pitchFamily="34" charset="0"/>
                <a:cs typeface="Arial" panose="020B0604020202020204" pitchFamily="34" charset="0"/>
              </a:rPr>
              <a:t>εντολές προς υπεύθυνο επεξεργασίας και εκτελούντα την επεξεργασία)</a:t>
            </a:r>
          </a:p>
          <a:p>
            <a:r>
              <a:rPr lang="el-GR" b="1" dirty="0">
                <a:latin typeface="Arial" panose="020B0604020202020204" pitchFamily="34" charset="0"/>
                <a:cs typeface="Arial" panose="020B0604020202020204" pitchFamily="34" charset="0"/>
              </a:rPr>
              <a:t>Διορθωτικές εξουσίες </a:t>
            </a:r>
            <a:r>
              <a:rPr lang="el-GR" dirty="0">
                <a:latin typeface="Arial" panose="020B0604020202020204" pitchFamily="34" charset="0"/>
                <a:cs typeface="Arial" panose="020B0604020202020204" pitchFamily="34" charset="0"/>
              </a:rPr>
              <a:t>(προειδοποίηση, επίπληξη, επιβολή διοικητικού προστίμου) </a:t>
            </a:r>
          </a:p>
          <a:p>
            <a:r>
              <a:rPr lang="el-GR" b="1" dirty="0">
                <a:latin typeface="Arial" panose="020B0604020202020204" pitchFamily="34" charset="0"/>
                <a:cs typeface="Arial" panose="020B0604020202020204" pitchFamily="34" charset="0"/>
              </a:rPr>
              <a:t>Αδειοδοτικές και Συμβουλευτικές εξουσίες </a:t>
            </a:r>
            <a:r>
              <a:rPr lang="el-GR" dirty="0">
                <a:latin typeface="Arial" panose="020B0604020202020204" pitchFamily="34" charset="0"/>
                <a:cs typeface="Arial" panose="020B0604020202020204" pitchFamily="34" charset="0"/>
              </a:rPr>
              <a:t>(έκδοση γνωμοδοτήσεων, συστάσεων και κατευθυντήριων γραμμών)</a:t>
            </a:r>
          </a:p>
        </p:txBody>
      </p:sp>
      <p:pic>
        <p:nvPicPr>
          <p:cNvPr id="4" name="Picture 3">
            <a:extLst>
              <a:ext uri="{FF2B5EF4-FFF2-40B4-BE49-F238E27FC236}">
                <a16:creationId xmlns:a16="http://schemas.microsoft.com/office/drawing/2014/main" id="{8A6DB7AA-4B8F-6534-7BC3-CF59AA9824D9}"/>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F8C544A6-AAF6-E1B5-2D3E-6FF921C1E6D9}"/>
              </a:ext>
            </a:extLst>
          </p:cNvPr>
          <p:cNvSpPr>
            <a:spLocks noGrp="1"/>
          </p:cNvSpPr>
          <p:nvPr>
            <p:ph type="sldNum" sz="quarter" idx="12"/>
          </p:nvPr>
        </p:nvSpPr>
        <p:spPr/>
        <p:txBody>
          <a:bodyPr/>
          <a:lstStyle/>
          <a:p>
            <a:fld id="{08AB70BE-1769-45B8-85A6-0C837432C7E6}" type="slidenum">
              <a:rPr lang="en-US" smtClean="0"/>
              <a:t>16</a:t>
            </a:fld>
            <a:endParaRPr lang="en-US"/>
          </a:p>
        </p:txBody>
      </p:sp>
    </p:spTree>
    <p:extLst>
      <p:ext uri="{BB962C8B-B14F-4D97-AF65-F5344CB8AC3E}">
        <p14:creationId xmlns:p14="http://schemas.microsoft.com/office/powerpoint/2010/main" val="37593873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BF061-C1FF-4DF7-0BF9-EB2491714339}"/>
              </a:ext>
            </a:extLst>
          </p:cNvPr>
          <p:cNvSpPr>
            <a:spLocks noGrp="1"/>
          </p:cNvSpPr>
          <p:nvPr>
            <p:ph type="title"/>
          </p:nvPr>
        </p:nvSpPr>
        <p:spPr/>
        <p:txBody>
          <a:bodyPr/>
          <a:lstStyle/>
          <a:p>
            <a:r>
              <a:rPr lang="el-GR" dirty="0"/>
              <a:t>Κυριότερα θέματα που απασχολούν το Γραφείο </a:t>
            </a:r>
          </a:p>
        </p:txBody>
      </p:sp>
      <p:sp>
        <p:nvSpPr>
          <p:cNvPr id="3" name="Content Placeholder 2">
            <a:extLst>
              <a:ext uri="{FF2B5EF4-FFF2-40B4-BE49-F238E27FC236}">
                <a16:creationId xmlns:a16="http://schemas.microsoft.com/office/drawing/2014/main" id="{C0FD8051-AE00-891B-AF5F-DDF2F3A68F2F}"/>
              </a:ext>
            </a:extLst>
          </p:cNvPr>
          <p:cNvSpPr>
            <a:spLocks noGrp="1"/>
          </p:cNvSpPr>
          <p:nvPr>
            <p:ph idx="1"/>
          </p:nvPr>
        </p:nvSpPr>
        <p:spPr>
          <a:xfrm>
            <a:off x="914400" y="2206305"/>
            <a:ext cx="9914860" cy="2533475"/>
          </a:xfrm>
        </p:spPr>
        <p:txBody>
          <a:bodyPr/>
          <a:lstStyle/>
          <a:p>
            <a:r>
              <a:rPr lang="el-GR" dirty="0">
                <a:latin typeface="Arial" panose="020B0604020202020204" pitchFamily="34" charset="0"/>
                <a:cs typeface="Arial" panose="020B0604020202020204" pitchFamily="34" charset="0"/>
              </a:rPr>
              <a:t>Εφαρμογές και Μέσα Κοινωνικής Δικτύωσης (ΜΚΔ)</a:t>
            </a:r>
          </a:p>
          <a:p>
            <a:r>
              <a:rPr lang="en-US" dirty="0">
                <a:latin typeface="Arial" panose="020B0604020202020204" pitchFamily="34" charset="0"/>
                <a:cs typeface="Arial" panose="020B0604020202020204" pitchFamily="34" charset="0"/>
              </a:rPr>
              <a:t>Cookies</a:t>
            </a:r>
            <a:endParaRPr lang="el-GR" dirty="0">
              <a:latin typeface="Arial" panose="020B0604020202020204" pitchFamily="34" charset="0"/>
              <a:cs typeface="Arial" panose="020B0604020202020204" pitchFamily="34" charset="0"/>
            </a:endParaRPr>
          </a:p>
          <a:p>
            <a:r>
              <a:rPr lang="el-GR" dirty="0">
                <a:latin typeface="Arial" panose="020B0604020202020204" pitchFamily="34" charset="0"/>
                <a:cs typeface="Arial" panose="020B0604020202020204" pitchFamily="34" charset="0"/>
              </a:rPr>
              <a:t>Εργασιακές σχέσεις</a:t>
            </a:r>
          </a:p>
          <a:p>
            <a:r>
              <a:rPr lang="el-GR" dirty="0">
                <a:latin typeface="Arial" panose="020B0604020202020204" pitchFamily="34" charset="0"/>
                <a:cs typeface="Arial" panose="020B0604020202020204" pitchFamily="34" charset="0"/>
              </a:rPr>
              <a:t>Κλειστά Κυκλώματα Βιντεοπαρακολούθησης (ΚΚΒΠ)</a:t>
            </a:r>
          </a:p>
          <a:p>
            <a:r>
              <a:rPr lang="el-GR" dirty="0">
                <a:latin typeface="Arial" panose="020B0604020202020204" pitchFamily="34" charset="0"/>
                <a:cs typeface="Arial" panose="020B0604020202020204" pitchFamily="34" charset="0"/>
              </a:rPr>
              <a:t>Ανεπιθύμητα Διαφημιστικά Μηνύματα (</a:t>
            </a:r>
            <a:r>
              <a:rPr lang="en-US" dirty="0">
                <a:latin typeface="Arial" panose="020B0604020202020204" pitchFamily="34" charset="0"/>
                <a:cs typeface="Arial" panose="020B0604020202020204" pitchFamily="34" charset="0"/>
              </a:rPr>
              <a:t>Spam)</a:t>
            </a:r>
            <a:endParaRPr lang="el-GR" dirty="0">
              <a:latin typeface="Arial" panose="020B0604020202020204" pitchFamily="34" charset="0"/>
              <a:cs typeface="Arial" panose="020B0604020202020204" pitchFamily="34" charset="0"/>
            </a:endParaRPr>
          </a:p>
          <a:p>
            <a:endParaRPr lang="el-GR"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EF3A6713-6410-5DA7-78A9-7F485AA10271}"/>
              </a:ext>
            </a:extLst>
          </p:cNvPr>
          <p:cNvSpPr>
            <a:spLocks noGrp="1"/>
          </p:cNvSpPr>
          <p:nvPr>
            <p:ph type="sldNum" sz="quarter" idx="12"/>
          </p:nvPr>
        </p:nvSpPr>
        <p:spPr/>
        <p:txBody>
          <a:bodyPr/>
          <a:lstStyle/>
          <a:p>
            <a:fld id="{08AB70BE-1769-45B8-85A6-0C837432C7E6}" type="slidenum">
              <a:rPr lang="en-US" smtClean="0"/>
              <a:t>17</a:t>
            </a:fld>
            <a:endParaRPr lang="en-US"/>
          </a:p>
        </p:txBody>
      </p:sp>
      <p:pic>
        <p:nvPicPr>
          <p:cNvPr id="5" name="Picture 4">
            <a:extLst>
              <a:ext uri="{FF2B5EF4-FFF2-40B4-BE49-F238E27FC236}">
                <a16:creationId xmlns:a16="http://schemas.microsoft.com/office/drawing/2014/main" id="{95A8A950-4F7D-17C4-A4B3-E9995640647F}"/>
              </a:ext>
            </a:extLst>
          </p:cNvPr>
          <p:cNvPicPr>
            <a:picLocks noChangeAspect="1"/>
          </p:cNvPicPr>
          <p:nvPr/>
        </p:nvPicPr>
        <p:blipFill>
          <a:blip r:embed="rId2"/>
          <a:stretch>
            <a:fillRect/>
          </a:stretch>
        </p:blipFill>
        <p:spPr>
          <a:xfrm>
            <a:off x="193120" y="6042991"/>
            <a:ext cx="712136" cy="712136"/>
          </a:xfrm>
          <a:prstGeom prst="rect">
            <a:avLst/>
          </a:prstGeom>
        </p:spPr>
      </p:pic>
    </p:spTree>
    <p:extLst>
      <p:ext uri="{BB962C8B-B14F-4D97-AF65-F5344CB8AC3E}">
        <p14:creationId xmlns:p14="http://schemas.microsoft.com/office/powerpoint/2010/main" val="1197451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06E94-3A8F-F8DF-617F-0BBDBD32ED1F}"/>
              </a:ext>
            </a:extLst>
          </p:cNvPr>
          <p:cNvSpPr>
            <a:spLocks noGrp="1"/>
          </p:cNvSpPr>
          <p:nvPr>
            <p:ph type="title"/>
          </p:nvPr>
        </p:nvSpPr>
        <p:spPr>
          <a:xfrm>
            <a:off x="905256" y="590668"/>
            <a:ext cx="10267049" cy="1329004"/>
          </a:xfrm>
        </p:spPr>
        <p:txBody>
          <a:bodyPr/>
          <a:lstStyle/>
          <a:p>
            <a:r>
              <a:rPr lang="el-GR" dirty="0"/>
              <a:t>Εφαρμογές και Μέσα Κοινωνικής Δικτύωσης</a:t>
            </a:r>
          </a:p>
        </p:txBody>
      </p:sp>
      <p:sp>
        <p:nvSpPr>
          <p:cNvPr id="3" name="Content Placeholder 2">
            <a:extLst>
              <a:ext uri="{FF2B5EF4-FFF2-40B4-BE49-F238E27FC236}">
                <a16:creationId xmlns:a16="http://schemas.microsoft.com/office/drawing/2014/main" id="{4D00F57D-A821-C26D-AE45-BECA22DA3FDF}"/>
              </a:ext>
            </a:extLst>
          </p:cNvPr>
          <p:cNvSpPr>
            <a:spLocks noGrp="1"/>
          </p:cNvSpPr>
          <p:nvPr>
            <p:ph idx="1"/>
          </p:nvPr>
        </p:nvSpPr>
        <p:spPr>
          <a:xfrm>
            <a:off x="914400" y="2161309"/>
            <a:ext cx="9914860" cy="2461025"/>
          </a:xfrm>
        </p:spPr>
        <p:txBody>
          <a:bodyPr/>
          <a:lstStyle/>
          <a:p>
            <a:r>
              <a:rPr lang="el-GR" dirty="0">
                <a:latin typeface="Arial" panose="020B0604020202020204" pitchFamily="34" charset="0"/>
                <a:cs typeface="Arial" panose="020B0604020202020204" pitchFamily="34" charset="0"/>
              </a:rPr>
              <a:t>Διαδικτυακές πλατφόρμες μέσω των οποίων αναπτύσσονται δίκτυα και κοινότητες χρηστών (</a:t>
            </a:r>
            <a:r>
              <a:rPr lang="en-GB" dirty="0">
                <a:latin typeface="Arial" panose="020B0604020202020204" pitchFamily="34" charset="0"/>
                <a:cs typeface="Arial" panose="020B0604020202020204" pitchFamily="34" charset="0"/>
              </a:rPr>
              <a:t>Facebook, Twitter, Instagram</a:t>
            </a:r>
            <a:r>
              <a:rPr lang="el-GR" dirty="0">
                <a:latin typeface="Arial" panose="020B0604020202020204" pitchFamily="34" charset="0"/>
                <a:cs typeface="Arial" panose="020B0604020202020204" pitchFamily="34" charset="0"/>
              </a:rPr>
              <a:t> κ.α.)</a:t>
            </a:r>
          </a:p>
          <a:p>
            <a:r>
              <a:rPr lang="el-GR" dirty="0">
                <a:latin typeface="Arial" panose="020B0604020202020204" pitchFamily="34" charset="0"/>
                <a:cs typeface="Arial" panose="020B0604020202020204" pitchFamily="34" charset="0"/>
              </a:rPr>
              <a:t>Διάχυση πληροφοριών και περιεχομένου με ιλιγγιώδεις ταχύτητες</a:t>
            </a:r>
          </a:p>
          <a:p>
            <a:r>
              <a:rPr lang="el-GR" dirty="0">
                <a:latin typeface="Arial" panose="020B0604020202020204" pitchFamily="34" charset="0"/>
                <a:cs typeface="Arial" panose="020B0604020202020204" pitchFamily="34" charset="0"/>
              </a:rPr>
              <a:t>Προσωπικά δεδομένα υποβάλλονται σε επεξεργασία</a:t>
            </a:r>
          </a:p>
          <a:p>
            <a:pPr marL="0" indent="0">
              <a:buNone/>
            </a:pPr>
            <a:endParaRPr lang="el-GR" dirty="0"/>
          </a:p>
        </p:txBody>
      </p:sp>
      <p:sp>
        <p:nvSpPr>
          <p:cNvPr id="4" name="Slide Number Placeholder 3">
            <a:extLst>
              <a:ext uri="{FF2B5EF4-FFF2-40B4-BE49-F238E27FC236}">
                <a16:creationId xmlns:a16="http://schemas.microsoft.com/office/drawing/2014/main" id="{4AB8EBC7-6E9F-A8DD-C9A3-EF4CFE1219E8}"/>
              </a:ext>
            </a:extLst>
          </p:cNvPr>
          <p:cNvSpPr>
            <a:spLocks noGrp="1"/>
          </p:cNvSpPr>
          <p:nvPr>
            <p:ph type="sldNum" sz="quarter" idx="12"/>
          </p:nvPr>
        </p:nvSpPr>
        <p:spPr/>
        <p:txBody>
          <a:bodyPr/>
          <a:lstStyle/>
          <a:p>
            <a:fld id="{08AB70BE-1769-45B8-85A6-0C837432C7E6}" type="slidenum">
              <a:rPr lang="en-US" smtClean="0"/>
              <a:t>18</a:t>
            </a:fld>
            <a:endParaRPr lang="en-US"/>
          </a:p>
        </p:txBody>
      </p:sp>
      <p:pic>
        <p:nvPicPr>
          <p:cNvPr id="5" name="Picture 4">
            <a:extLst>
              <a:ext uri="{FF2B5EF4-FFF2-40B4-BE49-F238E27FC236}">
                <a16:creationId xmlns:a16="http://schemas.microsoft.com/office/drawing/2014/main" id="{2444183F-F589-AC76-291B-EF9FF7EFB10C}"/>
              </a:ext>
            </a:extLst>
          </p:cNvPr>
          <p:cNvPicPr>
            <a:picLocks noChangeAspect="1"/>
          </p:cNvPicPr>
          <p:nvPr/>
        </p:nvPicPr>
        <p:blipFill>
          <a:blip r:embed="rId2"/>
          <a:stretch>
            <a:fillRect/>
          </a:stretch>
        </p:blipFill>
        <p:spPr>
          <a:xfrm>
            <a:off x="193120" y="6042991"/>
            <a:ext cx="712136" cy="712136"/>
          </a:xfrm>
          <a:prstGeom prst="rect">
            <a:avLst/>
          </a:prstGeom>
        </p:spPr>
      </p:pic>
    </p:spTree>
    <p:extLst>
      <p:ext uri="{BB962C8B-B14F-4D97-AF65-F5344CB8AC3E}">
        <p14:creationId xmlns:p14="http://schemas.microsoft.com/office/powerpoint/2010/main" val="20955745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87CAA-F37D-A57C-73CD-74BA2B5A5D5A}"/>
              </a:ext>
            </a:extLst>
          </p:cNvPr>
          <p:cNvSpPr>
            <a:spLocks noGrp="1"/>
          </p:cNvSpPr>
          <p:nvPr>
            <p:ph type="title"/>
          </p:nvPr>
        </p:nvSpPr>
        <p:spPr/>
        <p:txBody>
          <a:bodyPr/>
          <a:lstStyle/>
          <a:p>
            <a:r>
              <a:rPr lang="el-GR" dirty="0"/>
              <a:t>Κίνδυνοι</a:t>
            </a:r>
          </a:p>
        </p:txBody>
      </p:sp>
      <p:sp>
        <p:nvSpPr>
          <p:cNvPr id="3" name="Content Placeholder 2">
            <a:extLst>
              <a:ext uri="{FF2B5EF4-FFF2-40B4-BE49-F238E27FC236}">
                <a16:creationId xmlns:a16="http://schemas.microsoft.com/office/drawing/2014/main" id="{4EF6D096-029E-30E2-6E45-B3E88734BA23}"/>
              </a:ext>
            </a:extLst>
          </p:cNvPr>
          <p:cNvSpPr>
            <a:spLocks noGrp="1"/>
          </p:cNvSpPr>
          <p:nvPr>
            <p:ph idx="1"/>
          </p:nvPr>
        </p:nvSpPr>
        <p:spPr>
          <a:xfrm>
            <a:off x="914400" y="1233183"/>
            <a:ext cx="9914860" cy="5201342"/>
          </a:xfrm>
        </p:spPr>
        <p:txBody>
          <a:bodyPr>
            <a:normAutofit fontScale="70000" lnSpcReduction="20000"/>
          </a:bodyPr>
          <a:lstStyle/>
          <a:p>
            <a:pPr marL="0" indent="0" algn="just">
              <a:buNone/>
            </a:pPr>
            <a:endParaRPr lang="el-GR" sz="3600" dirty="0">
              <a:latin typeface="Arial" panose="020B0604020202020204" pitchFamily="34" charset="0"/>
              <a:cs typeface="Arial" panose="020B0604020202020204" pitchFamily="34" charset="0"/>
            </a:endParaRPr>
          </a:p>
          <a:p>
            <a:pPr algn="just"/>
            <a:r>
              <a:rPr lang="el-GR" sz="3600" dirty="0">
                <a:latin typeface="Arial" panose="020B0604020202020204" pitchFamily="34" charset="0"/>
                <a:cs typeface="Arial" panose="020B0604020202020204" pitchFamily="34" charset="0"/>
              </a:rPr>
              <a:t>Υπερβολική έκθεση δεδομένων σε απεριόριστο αριθμό χρηστών</a:t>
            </a:r>
          </a:p>
          <a:p>
            <a:pPr algn="just"/>
            <a:r>
              <a:rPr lang="el-GR" sz="3600" dirty="0">
                <a:latin typeface="Arial" panose="020B0604020202020204" pitchFamily="34" charset="0"/>
                <a:cs typeface="Arial" panose="020B0604020202020204" pitchFamily="34" charset="0"/>
              </a:rPr>
              <a:t>Μη αλλαγή αρχικών ρυθμίσεων, που αφορούν στην προστασία δεδομένων</a:t>
            </a:r>
          </a:p>
          <a:p>
            <a:pPr algn="just"/>
            <a:r>
              <a:rPr lang="el-GR" sz="3600" dirty="0">
                <a:latin typeface="Arial" panose="020B0604020202020204" pitchFamily="34" charset="0"/>
                <a:cs typeface="Arial" panose="020B0604020202020204" pitchFamily="34" charset="0"/>
              </a:rPr>
              <a:t>Χρήση προσωπικών δεδομένων, με αδιαφανείς τρόπους (π.χ. δημιουργία προφίλ χρήστη, χρήση </a:t>
            </a:r>
            <a:r>
              <a:rPr lang="en-US" sz="3600" dirty="0">
                <a:latin typeface="Arial" panose="020B0604020202020204" pitchFamily="34" charset="0"/>
                <a:cs typeface="Arial" panose="020B0604020202020204" pitchFamily="34" charset="0"/>
              </a:rPr>
              <a:t>cookies</a:t>
            </a:r>
            <a:r>
              <a:rPr lang="el-GR" sz="3600" dirty="0">
                <a:latin typeface="Arial" panose="020B0604020202020204" pitchFamily="34" charset="0"/>
                <a:cs typeface="Arial" panose="020B0604020202020204" pitchFamily="34" charset="0"/>
              </a:rPr>
              <a:t>)</a:t>
            </a:r>
          </a:p>
          <a:p>
            <a:pPr algn="just"/>
            <a:r>
              <a:rPr lang="el-GR" sz="3600" dirty="0">
                <a:latin typeface="Arial" panose="020B0604020202020204" pitchFamily="34" charset="0"/>
                <a:cs typeface="Arial" panose="020B0604020202020204" pitchFamily="34" charset="0"/>
              </a:rPr>
              <a:t>Ενδεχόμενη κοινοποίηση δεδομένων σε τρίτους, εν αγνοία των χρηστών</a:t>
            </a:r>
          </a:p>
          <a:p>
            <a:pPr algn="just"/>
            <a:r>
              <a:rPr lang="el-GR" sz="3600" dirty="0">
                <a:latin typeface="Arial" panose="020B0604020202020204" pitchFamily="34" charset="0"/>
                <a:cs typeface="Arial" panose="020B0604020202020204" pitchFamily="34" charset="0"/>
              </a:rPr>
              <a:t>Πολύπλοκες και δυσνόητες πολιτικές απορρήτου, τις οποίες οι χρήστες, είτε δεν διαβάζουν, είτε δεν κατανοούν, αλλά τις αποδέχονται</a:t>
            </a:r>
          </a:p>
          <a:p>
            <a:endParaRPr lang="el-GR" dirty="0"/>
          </a:p>
        </p:txBody>
      </p:sp>
      <p:sp>
        <p:nvSpPr>
          <p:cNvPr id="4" name="Slide Number Placeholder 3">
            <a:extLst>
              <a:ext uri="{FF2B5EF4-FFF2-40B4-BE49-F238E27FC236}">
                <a16:creationId xmlns:a16="http://schemas.microsoft.com/office/drawing/2014/main" id="{6241B964-4ABF-9524-4000-AD2730BB8C0E}"/>
              </a:ext>
            </a:extLst>
          </p:cNvPr>
          <p:cNvSpPr>
            <a:spLocks noGrp="1"/>
          </p:cNvSpPr>
          <p:nvPr>
            <p:ph type="sldNum" sz="quarter" idx="12"/>
          </p:nvPr>
        </p:nvSpPr>
        <p:spPr/>
        <p:txBody>
          <a:bodyPr/>
          <a:lstStyle/>
          <a:p>
            <a:fld id="{08AB70BE-1769-45B8-85A6-0C837432C7E6}" type="slidenum">
              <a:rPr lang="en-US" smtClean="0"/>
              <a:t>19</a:t>
            </a:fld>
            <a:endParaRPr lang="en-US"/>
          </a:p>
        </p:txBody>
      </p:sp>
      <p:pic>
        <p:nvPicPr>
          <p:cNvPr id="7" name="Picture 6">
            <a:extLst>
              <a:ext uri="{FF2B5EF4-FFF2-40B4-BE49-F238E27FC236}">
                <a16:creationId xmlns:a16="http://schemas.microsoft.com/office/drawing/2014/main" id="{B9341CCF-2919-3E52-2C6A-D6ADDD8F6F98}"/>
              </a:ext>
            </a:extLst>
          </p:cNvPr>
          <p:cNvPicPr>
            <a:picLocks noChangeAspect="1"/>
          </p:cNvPicPr>
          <p:nvPr/>
        </p:nvPicPr>
        <p:blipFill>
          <a:blip r:embed="rId2"/>
          <a:stretch>
            <a:fillRect/>
          </a:stretch>
        </p:blipFill>
        <p:spPr>
          <a:xfrm>
            <a:off x="193120" y="6042991"/>
            <a:ext cx="712136" cy="712136"/>
          </a:xfrm>
          <a:prstGeom prst="rect">
            <a:avLst/>
          </a:prstGeom>
        </p:spPr>
      </p:pic>
    </p:spTree>
    <p:extLst>
      <p:ext uri="{BB962C8B-B14F-4D97-AF65-F5344CB8AC3E}">
        <p14:creationId xmlns:p14="http://schemas.microsoft.com/office/powerpoint/2010/main" val="4093717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FD365-9F0D-B7B0-40C8-A656F62E1196}"/>
              </a:ext>
            </a:extLst>
          </p:cNvPr>
          <p:cNvSpPr>
            <a:spLocks noGrp="1"/>
          </p:cNvSpPr>
          <p:nvPr>
            <p:ph type="title"/>
          </p:nvPr>
        </p:nvSpPr>
        <p:spPr/>
        <p:txBody>
          <a:bodyPr/>
          <a:lstStyle/>
          <a:p>
            <a:r>
              <a:rPr lang="el-GR" dirty="0"/>
              <a:t>Νομικό πλαίσιο</a:t>
            </a:r>
          </a:p>
        </p:txBody>
      </p:sp>
      <p:sp>
        <p:nvSpPr>
          <p:cNvPr id="3" name="Content Placeholder 2">
            <a:extLst>
              <a:ext uri="{FF2B5EF4-FFF2-40B4-BE49-F238E27FC236}">
                <a16:creationId xmlns:a16="http://schemas.microsoft.com/office/drawing/2014/main" id="{0B35EFDD-D90F-83B2-138C-FC5020DBD727}"/>
              </a:ext>
            </a:extLst>
          </p:cNvPr>
          <p:cNvSpPr>
            <a:spLocks noGrp="1"/>
          </p:cNvSpPr>
          <p:nvPr>
            <p:ph idx="1"/>
          </p:nvPr>
        </p:nvSpPr>
        <p:spPr/>
        <p:txBody>
          <a:bodyPr>
            <a:normAutofit/>
          </a:bodyPr>
          <a:lstStyle/>
          <a:p>
            <a:pPr algn="just"/>
            <a:r>
              <a:rPr lang="el-GR" sz="2200" dirty="0">
                <a:solidFill>
                  <a:schemeClr val="tx1"/>
                </a:solidFill>
                <a:latin typeface="Arial" panose="020B0604020202020204" pitchFamily="34" charset="0"/>
                <a:cs typeface="Arial" panose="020B0604020202020204" pitchFamily="34" charset="0"/>
              </a:rPr>
              <a:t>Ο </a:t>
            </a:r>
            <a:r>
              <a:rPr lang="el-GR" sz="2200" b="1" dirty="0">
                <a:solidFill>
                  <a:schemeClr val="accent2"/>
                </a:solidFill>
                <a:latin typeface="Arial" panose="020B0604020202020204" pitchFamily="34" charset="0"/>
                <a:ea typeface="+mj-ea"/>
                <a:cs typeface="Arial" panose="020B0604020202020204" pitchFamily="34" charset="0"/>
              </a:rPr>
              <a:t>Κανονισμός (ΕΕ) 2016/679 </a:t>
            </a:r>
            <a:r>
              <a:rPr lang="el-GR" sz="2200" dirty="0">
                <a:solidFill>
                  <a:schemeClr val="tx1"/>
                </a:solidFill>
                <a:latin typeface="Arial" panose="020B0604020202020204" pitchFamily="34" charset="0"/>
                <a:cs typeface="Arial" panose="020B0604020202020204" pitchFamily="34" charset="0"/>
              </a:rPr>
              <a:t>του Ευρωπαϊκού Κοινοβουλίου και του Συμβουλίου της 27ης Απριλίου 2016 για την προστασία των φυσικών προσώπων έναντι της επεξεργασίας των δεδομένων προσωπικού χαρακτήρα και για την ελεύθερη κυκλοφορία των δεδομένων αυτών, Γενικός Κανονισμός για την Προστασία Δεδομένων (ΓΚΠΔ)</a:t>
            </a:r>
            <a:endParaRPr lang="en-US" sz="2200" dirty="0">
              <a:solidFill>
                <a:schemeClr val="tx1"/>
              </a:solidFill>
              <a:latin typeface="Arial" panose="020B0604020202020204" pitchFamily="34" charset="0"/>
              <a:cs typeface="Arial" panose="020B0604020202020204" pitchFamily="34" charset="0"/>
            </a:endParaRPr>
          </a:p>
          <a:p>
            <a:pPr marL="0" indent="0" algn="just">
              <a:buNone/>
            </a:pPr>
            <a:endParaRPr lang="el-GR" sz="2200" dirty="0">
              <a:solidFill>
                <a:schemeClr val="tx1"/>
              </a:solidFill>
              <a:latin typeface="Arial" panose="020B0604020202020204" pitchFamily="34" charset="0"/>
              <a:cs typeface="Arial" panose="020B0604020202020204" pitchFamily="34" charset="0"/>
            </a:endParaRPr>
          </a:p>
          <a:p>
            <a:pPr algn="just"/>
            <a:r>
              <a:rPr lang="el-GR" sz="2200" dirty="0">
                <a:solidFill>
                  <a:schemeClr val="tx1"/>
                </a:solidFill>
                <a:latin typeface="Arial" panose="020B0604020202020204" pitchFamily="34" charset="0"/>
                <a:cs typeface="Arial" panose="020B0604020202020204" pitchFamily="34" charset="0"/>
              </a:rPr>
              <a:t>Ο περί της Προστασίας των Φυσικών Προσώπων Έναντι την Επεξεργασία των Δεδομένων Προσωπικού Χαρακτήρα και της Ελεύθερης Κυκλοφορίας των Δεδομένων αυτών Νόμος του 2018 </a:t>
            </a:r>
            <a:r>
              <a:rPr lang="el-GR" sz="2200" b="1" dirty="0">
                <a:solidFill>
                  <a:schemeClr val="accent2"/>
                </a:solidFill>
                <a:latin typeface="Arial" panose="020B0604020202020204" pitchFamily="34" charset="0"/>
                <a:ea typeface="+mj-ea"/>
                <a:cs typeface="Arial" panose="020B0604020202020204" pitchFamily="34" charset="0"/>
              </a:rPr>
              <a:t>(Ν.125(Ι)/2018) </a:t>
            </a:r>
          </a:p>
          <a:p>
            <a:endParaRPr lang="el-GR" sz="2200" dirty="0">
              <a:solidFill>
                <a:schemeClr val="tx1"/>
              </a:solidFill>
              <a:latin typeface="Arial" panose="020B0604020202020204" pitchFamily="34" charset="0"/>
              <a:cs typeface="Arial" panose="020B0604020202020204" pitchFamily="34" charset="0"/>
            </a:endParaRPr>
          </a:p>
          <a:p>
            <a:endParaRPr lang="el-GR" sz="2000" dirty="0">
              <a:solidFill>
                <a:schemeClr val="tx1"/>
              </a:solidFill>
              <a:latin typeface="Arial" panose="020B0604020202020204" pitchFamily="34" charset="0"/>
              <a:cs typeface="Arial" panose="020B0604020202020204" pitchFamily="34" charset="0"/>
            </a:endParaRPr>
          </a:p>
          <a:p>
            <a:pPr marL="0" indent="0">
              <a:buNone/>
            </a:pPr>
            <a:endParaRPr lang="el-GR" i="0" dirty="0">
              <a:solidFill>
                <a:srgbClr val="000000"/>
              </a:solidFill>
              <a:effectLst/>
              <a:latin typeface="Arial" panose="020B0604020202020204" pitchFamily="34" charset="0"/>
              <a:cs typeface="Arial" panose="020B0604020202020204" pitchFamily="34" charset="0"/>
            </a:endParaRPr>
          </a:p>
          <a:p>
            <a:endParaRPr lang="el-GR" dirty="0">
              <a:solidFill>
                <a:srgbClr val="000000"/>
              </a:solidFill>
              <a:latin typeface="Arial" panose="020B0604020202020204" pitchFamily="34" charset="0"/>
              <a:cs typeface="Arial" panose="020B0604020202020204" pitchFamily="34" charset="0"/>
            </a:endParaRPr>
          </a:p>
          <a:p>
            <a:endParaRPr lang="el-GR" dirty="0"/>
          </a:p>
        </p:txBody>
      </p:sp>
      <p:pic>
        <p:nvPicPr>
          <p:cNvPr id="4" name="Picture 3">
            <a:extLst>
              <a:ext uri="{FF2B5EF4-FFF2-40B4-BE49-F238E27FC236}">
                <a16:creationId xmlns:a16="http://schemas.microsoft.com/office/drawing/2014/main" id="{753F7E24-6DD6-66B8-D751-B2AD1A5A3422}"/>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970823FE-53A9-0076-9268-C5B8BE822BF8}"/>
              </a:ext>
            </a:extLst>
          </p:cNvPr>
          <p:cNvSpPr>
            <a:spLocks noGrp="1"/>
          </p:cNvSpPr>
          <p:nvPr>
            <p:ph type="sldNum" sz="quarter" idx="12"/>
          </p:nvPr>
        </p:nvSpPr>
        <p:spPr/>
        <p:txBody>
          <a:bodyPr/>
          <a:lstStyle/>
          <a:p>
            <a:fld id="{08AB70BE-1769-45B8-85A6-0C837432C7E6}" type="slidenum">
              <a:rPr lang="en-US" smtClean="0"/>
              <a:t>2</a:t>
            </a:fld>
            <a:endParaRPr lang="en-US"/>
          </a:p>
        </p:txBody>
      </p:sp>
    </p:spTree>
    <p:extLst>
      <p:ext uri="{BB962C8B-B14F-4D97-AF65-F5344CB8AC3E}">
        <p14:creationId xmlns:p14="http://schemas.microsoft.com/office/powerpoint/2010/main" val="42422416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ABEF-5FA7-CAB2-4A1D-396FCB04C5A1}"/>
              </a:ext>
            </a:extLst>
          </p:cNvPr>
          <p:cNvSpPr>
            <a:spLocks noGrp="1"/>
          </p:cNvSpPr>
          <p:nvPr>
            <p:ph type="title"/>
          </p:nvPr>
        </p:nvSpPr>
        <p:spPr/>
        <p:txBody>
          <a:bodyPr/>
          <a:lstStyle/>
          <a:p>
            <a:r>
              <a:rPr lang="el-GR" dirty="0"/>
              <a:t>Πρακτικές ασφάλειας δεδομένων</a:t>
            </a:r>
          </a:p>
        </p:txBody>
      </p:sp>
      <p:sp>
        <p:nvSpPr>
          <p:cNvPr id="3" name="Content Placeholder 2">
            <a:extLst>
              <a:ext uri="{FF2B5EF4-FFF2-40B4-BE49-F238E27FC236}">
                <a16:creationId xmlns:a16="http://schemas.microsoft.com/office/drawing/2014/main" id="{E719BEFB-0FAB-8325-F5FB-52455DE5F371}"/>
              </a:ext>
            </a:extLst>
          </p:cNvPr>
          <p:cNvSpPr>
            <a:spLocks noGrp="1"/>
          </p:cNvSpPr>
          <p:nvPr>
            <p:ph idx="1"/>
          </p:nvPr>
        </p:nvSpPr>
        <p:spPr>
          <a:xfrm>
            <a:off x="914400" y="2211185"/>
            <a:ext cx="9914860" cy="3831806"/>
          </a:xfrm>
        </p:spPr>
        <p:txBody>
          <a:bodyPr/>
          <a:lstStyle/>
          <a:p>
            <a:pPr algn="just"/>
            <a:r>
              <a:rPr lang="el-GR" dirty="0">
                <a:latin typeface="Arial" panose="020B0604020202020204" pitchFamily="34" charset="0"/>
                <a:cs typeface="Arial" panose="020B0604020202020204" pitchFamily="34" charset="0"/>
              </a:rPr>
              <a:t>Κατανόηση των όρων χρήσης και της πολιτικής απορρήτου</a:t>
            </a:r>
          </a:p>
          <a:p>
            <a:pPr algn="just"/>
            <a:r>
              <a:rPr lang="el-GR" dirty="0">
                <a:latin typeface="Arial" panose="020B0604020202020204" pitchFamily="34" charset="0"/>
                <a:cs typeface="Arial" panose="020B0604020202020204" pitchFamily="34" charset="0"/>
              </a:rPr>
              <a:t>Έλεγχος των αρχικών ρυθμίσεων και αλλαγή τους, εάν χρειάζεται</a:t>
            </a:r>
          </a:p>
          <a:p>
            <a:pPr algn="just"/>
            <a:r>
              <a:rPr lang="el-GR" dirty="0">
                <a:latin typeface="Arial" panose="020B0604020202020204" pitchFamily="34" charset="0"/>
                <a:cs typeface="Arial" panose="020B0604020202020204" pitchFamily="34" charset="0"/>
              </a:rPr>
              <a:t>Ανάρτηση δημοσιεύσεων σε επιλεγμένο αριθμό «φίλων» /«ακολούθων» και όχι σε απεριόριστο αριθμό χρηστών</a:t>
            </a:r>
          </a:p>
          <a:p>
            <a:endParaRPr lang="el-GR" dirty="0"/>
          </a:p>
        </p:txBody>
      </p:sp>
      <p:sp>
        <p:nvSpPr>
          <p:cNvPr id="4" name="Slide Number Placeholder 3">
            <a:extLst>
              <a:ext uri="{FF2B5EF4-FFF2-40B4-BE49-F238E27FC236}">
                <a16:creationId xmlns:a16="http://schemas.microsoft.com/office/drawing/2014/main" id="{D931E3BA-FB4C-F9D8-FE8F-3EC1624880F8}"/>
              </a:ext>
            </a:extLst>
          </p:cNvPr>
          <p:cNvSpPr>
            <a:spLocks noGrp="1"/>
          </p:cNvSpPr>
          <p:nvPr>
            <p:ph type="sldNum" sz="quarter" idx="12"/>
          </p:nvPr>
        </p:nvSpPr>
        <p:spPr/>
        <p:txBody>
          <a:bodyPr/>
          <a:lstStyle/>
          <a:p>
            <a:fld id="{08AB70BE-1769-45B8-85A6-0C837432C7E6}" type="slidenum">
              <a:rPr lang="en-US" smtClean="0"/>
              <a:t>20</a:t>
            </a:fld>
            <a:endParaRPr lang="en-US"/>
          </a:p>
        </p:txBody>
      </p:sp>
      <p:pic>
        <p:nvPicPr>
          <p:cNvPr id="5" name="Picture 4">
            <a:extLst>
              <a:ext uri="{FF2B5EF4-FFF2-40B4-BE49-F238E27FC236}">
                <a16:creationId xmlns:a16="http://schemas.microsoft.com/office/drawing/2014/main" id="{3DDC46E0-9DBC-B1A4-7F51-1AD322A9B21F}"/>
              </a:ext>
            </a:extLst>
          </p:cNvPr>
          <p:cNvPicPr>
            <a:picLocks noChangeAspect="1"/>
          </p:cNvPicPr>
          <p:nvPr/>
        </p:nvPicPr>
        <p:blipFill>
          <a:blip r:embed="rId2"/>
          <a:stretch>
            <a:fillRect/>
          </a:stretch>
        </p:blipFill>
        <p:spPr>
          <a:xfrm>
            <a:off x="193120" y="6042991"/>
            <a:ext cx="712136" cy="712136"/>
          </a:xfrm>
          <a:prstGeom prst="rect">
            <a:avLst/>
          </a:prstGeom>
        </p:spPr>
      </p:pic>
    </p:spTree>
    <p:extLst>
      <p:ext uri="{BB962C8B-B14F-4D97-AF65-F5344CB8AC3E}">
        <p14:creationId xmlns:p14="http://schemas.microsoft.com/office/powerpoint/2010/main" val="17847263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DA3B8-8057-C9AC-688A-435B0776C8D4}"/>
              </a:ext>
            </a:extLst>
          </p:cNvPr>
          <p:cNvSpPr>
            <a:spLocks noGrp="1"/>
          </p:cNvSpPr>
          <p:nvPr>
            <p:ph type="title"/>
          </p:nvPr>
        </p:nvSpPr>
        <p:spPr>
          <a:xfrm>
            <a:off x="905256" y="102873"/>
            <a:ext cx="9914859" cy="1293665"/>
          </a:xfrm>
        </p:spPr>
        <p:txBody>
          <a:bodyPr/>
          <a:lstStyle/>
          <a:p>
            <a:r>
              <a:rPr lang="en-US" dirty="0"/>
              <a:t>Cookies</a:t>
            </a:r>
            <a:endParaRPr lang="el-GR" dirty="0"/>
          </a:p>
        </p:txBody>
      </p:sp>
      <p:sp>
        <p:nvSpPr>
          <p:cNvPr id="3" name="Content Placeholder 2">
            <a:extLst>
              <a:ext uri="{FF2B5EF4-FFF2-40B4-BE49-F238E27FC236}">
                <a16:creationId xmlns:a16="http://schemas.microsoft.com/office/drawing/2014/main" id="{750902C6-012F-0F1F-7EC9-53AC7876C168}"/>
              </a:ext>
            </a:extLst>
          </p:cNvPr>
          <p:cNvSpPr>
            <a:spLocks noGrp="1"/>
          </p:cNvSpPr>
          <p:nvPr>
            <p:ph idx="1"/>
          </p:nvPr>
        </p:nvSpPr>
        <p:spPr>
          <a:xfrm>
            <a:off x="905256" y="1396538"/>
            <a:ext cx="9924004" cy="5037986"/>
          </a:xfrm>
        </p:spPr>
        <p:txBody>
          <a:bodyPr>
            <a:normAutofit/>
          </a:bodyPr>
          <a:lstStyle/>
          <a:p>
            <a:pPr algn="just"/>
            <a:r>
              <a:rPr lang="el-GR" b="0" i="0" dirty="0">
                <a:solidFill>
                  <a:srgbClr val="121314"/>
                </a:solidFill>
                <a:effectLst/>
                <a:latin typeface="Arial" panose="020B0604020202020204" pitchFamily="34" charset="0"/>
                <a:cs typeface="Arial" panose="020B0604020202020204" pitchFamily="34" charset="0"/>
              </a:rPr>
              <a:t>Μικρά αρχεία κειμένου που αποθηκεύονται στους ηλεκτρονικούς υπολογιστές των χρηστών κατά τις «επισκέψεις» τους στις διάφορες ιστοσελίδες</a:t>
            </a:r>
          </a:p>
          <a:p>
            <a:pPr algn="just"/>
            <a:r>
              <a:rPr lang="el-GR" dirty="0">
                <a:solidFill>
                  <a:srgbClr val="121314"/>
                </a:solidFill>
                <a:latin typeface="Arial" panose="020B0604020202020204" pitchFamily="34" charset="0"/>
                <a:cs typeface="Arial" panose="020B0604020202020204" pitchFamily="34" charset="0"/>
              </a:rPr>
              <a:t>Π</a:t>
            </a:r>
            <a:r>
              <a:rPr lang="el-GR" b="0" i="0" dirty="0">
                <a:solidFill>
                  <a:srgbClr val="121314"/>
                </a:solidFill>
                <a:effectLst/>
                <a:latin typeface="Arial" panose="020B0604020202020204" pitchFamily="34" charset="0"/>
                <a:cs typeface="Arial" panose="020B0604020202020204" pitchFamily="34" charset="0"/>
              </a:rPr>
              <a:t>αρέχουν στην ιστοσελίδα τη δυνατότητα αναγνώρισης του χρήστη σε μεταγενέστερες επισκέψεις του στην ίδια ιστοσελίδα</a:t>
            </a:r>
          </a:p>
          <a:p>
            <a:pPr algn="just"/>
            <a:r>
              <a:rPr lang="el-GR" dirty="0">
                <a:solidFill>
                  <a:srgbClr val="333333"/>
                </a:solidFill>
                <a:latin typeface="Arial" panose="020B0604020202020204" pitchFamily="34" charset="0"/>
                <a:cs typeface="Arial" panose="020B0604020202020204" pitchFamily="34" charset="0"/>
              </a:rPr>
              <a:t>Για τη χρήση των cookies θα πρέπει να λαμβάνεται η εκ των προτέρων συγκατάθεση των χρηστών, αφού πρώτα υπάρχει ενημέρωση</a:t>
            </a:r>
          </a:p>
          <a:p>
            <a:pPr algn="just"/>
            <a:r>
              <a:rPr lang="el-GR" dirty="0">
                <a:solidFill>
                  <a:srgbClr val="333333"/>
                </a:solidFill>
                <a:latin typeface="Arial" panose="020B0604020202020204" pitchFamily="34" charset="0"/>
                <a:cs typeface="Arial" panose="020B0604020202020204" pitchFamily="34" charset="0"/>
              </a:rPr>
              <a:t>Δεν απαιτείται η λήψη συγκατάθεσης για την χρήση cookies τα οποία είναι απολύτως απαραίτητα για την λειτουργία της ιστοσελίδας</a:t>
            </a:r>
            <a:endParaRPr lang="en-US" dirty="0">
              <a:solidFill>
                <a:srgbClr val="333333"/>
              </a:solidFill>
              <a:latin typeface="Arial" panose="020B0604020202020204" pitchFamily="34" charset="0"/>
              <a:cs typeface="Arial" panose="020B0604020202020204" pitchFamily="34" charset="0"/>
            </a:endParaRPr>
          </a:p>
          <a:p>
            <a:pPr marL="0" indent="0">
              <a:buNone/>
            </a:pPr>
            <a:endParaRPr lang="el-GR" dirty="0">
              <a:solidFill>
                <a:srgbClr val="333333"/>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8E54B866-661A-0DE2-491E-12045B98C1ED}"/>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D73F64BD-7033-FE0E-F8BF-3216EB0244AD}"/>
              </a:ext>
            </a:extLst>
          </p:cNvPr>
          <p:cNvSpPr>
            <a:spLocks noGrp="1"/>
          </p:cNvSpPr>
          <p:nvPr>
            <p:ph type="sldNum" sz="quarter" idx="12"/>
          </p:nvPr>
        </p:nvSpPr>
        <p:spPr/>
        <p:txBody>
          <a:bodyPr/>
          <a:lstStyle/>
          <a:p>
            <a:fld id="{08AB70BE-1769-45B8-85A6-0C837432C7E6}" type="slidenum">
              <a:rPr lang="en-US" smtClean="0"/>
              <a:t>21</a:t>
            </a:fld>
            <a:endParaRPr lang="en-US"/>
          </a:p>
        </p:txBody>
      </p:sp>
    </p:spTree>
    <p:extLst>
      <p:ext uri="{BB962C8B-B14F-4D97-AF65-F5344CB8AC3E}">
        <p14:creationId xmlns:p14="http://schemas.microsoft.com/office/powerpoint/2010/main" val="3634036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E059C-5327-2BEC-DE78-F65E5E20ECC5}"/>
              </a:ext>
            </a:extLst>
          </p:cNvPr>
          <p:cNvSpPr>
            <a:spLocks noGrp="1"/>
          </p:cNvSpPr>
          <p:nvPr>
            <p:ph type="title"/>
          </p:nvPr>
        </p:nvSpPr>
        <p:spPr/>
        <p:txBody>
          <a:bodyPr/>
          <a:lstStyle/>
          <a:p>
            <a:r>
              <a:rPr lang="el-GR" dirty="0"/>
              <a:t>Εργασιακές σχέσεις</a:t>
            </a:r>
          </a:p>
        </p:txBody>
      </p:sp>
      <p:sp>
        <p:nvSpPr>
          <p:cNvPr id="3" name="Content Placeholder 2">
            <a:extLst>
              <a:ext uri="{FF2B5EF4-FFF2-40B4-BE49-F238E27FC236}">
                <a16:creationId xmlns:a16="http://schemas.microsoft.com/office/drawing/2014/main" id="{8C8CB92D-A44E-9B9C-BC23-3E530041F776}"/>
              </a:ext>
            </a:extLst>
          </p:cNvPr>
          <p:cNvSpPr>
            <a:spLocks noGrp="1"/>
          </p:cNvSpPr>
          <p:nvPr>
            <p:ph idx="1"/>
          </p:nvPr>
        </p:nvSpPr>
        <p:spPr/>
        <p:txBody>
          <a:bodyPr/>
          <a:lstStyle/>
          <a:p>
            <a:pPr marL="0" indent="0">
              <a:buNone/>
            </a:pPr>
            <a:r>
              <a:rPr lang="el-GR" sz="2200" dirty="0">
                <a:latin typeface="Arial" panose="020B0604020202020204" pitchFamily="34" charset="0"/>
                <a:cs typeface="Arial" panose="020B0604020202020204" pitchFamily="34" charset="0"/>
              </a:rPr>
              <a:t>Ο ΓΚΠΔ επιτρέπει την επεξεργασία των δεδομένων των εργαζομένων:</a:t>
            </a:r>
          </a:p>
          <a:p>
            <a:r>
              <a:rPr lang="el-GR" sz="2200" dirty="0">
                <a:latin typeface="Arial" panose="020B0604020202020204" pitchFamily="34" charset="0"/>
                <a:cs typeface="Arial" panose="020B0604020202020204" pitchFamily="34" charset="0"/>
              </a:rPr>
              <a:t>στα πλαίσια των νομικών υποχρεώσεων του εργοδότη</a:t>
            </a:r>
          </a:p>
          <a:p>
            <a:r>
              <a:rPr lang="el-GR" sz="2200" dirty="0">
                <a:latin typeface="Arial" panose="020B0604020202020204" pitchFamily="34" charset="0"/>
                <a:cs typeface="Arial" panose="020B0604020202020204" pitchFamily="34" charset="0"/>
              </a:rPr>
              <a:t>στα πλαίσια σύμβασης εργασίας</a:t>
            </a:r>
          </a:p>
          <a:p>
            <a:r>
              <a:rPr lang="el-GR" sz="2200" dirty="0">
                <a:latin typeface="Arial" panose="020B0604020202020204" pitchFamily="34" charset="0"/>
                <a:cs typeface="Arial" panose="020B0604020202020204" pitchFamily="34" charset="0"/>
              </a:rPr>
              <a:t>όταν το έννομο συμφέρον του εργοδότη υπερέχει αυτό των εργαζομένων</a:t>
            </a:r>
          </a:p>
          <a:p>
            <a:endParaRPr lang="el-GR" dirty="0"/>
          </a:p>
        </p:txBody>
      </p:sp>
      <p:sp>
        <p:nvSpPr>
          <p:cNvPr id="4" name="Slide Number Placeholder 3">
            <a:extLst>
              <a:ext uri="{FF2B5EF4-FFF2-40B4-BE49-F238E27FC236}">
                <a16:creationId xmlns:a16="http://schemas.microsoft.com/office/drawing/2014/main" id="{275C7FAD-2437-1216-0273-D046570CA143}"/>
              </a:ext>
            </a:extLst>
          </p:cNvPr>
          <p:cNvSpPr>
            <a:spLocks noGrp="1"/>
          </p:cNvSpPr>
          <p:nvPr>
            <p:ph type="sldNum" sz="quarter" idx="12"/>
          </p:nvPr>
        </p:nvSpPr>
        <p:spPr/>
        <p:txBody>
          <a:bodyPr/>
          <a:lstStyle/>
          <a:p>
            <a:fld id="{08AB70BE-1769-45B8-85A6-0C837432C7E6}" type="slidenum">
              <a:rPr lang="en-US" smtClean="0"/>
              <a:t>22</a:t>
            </a:fld>
            <a:endParaRPr lang="en-US"/>
          </a:p>
        </p:txBody>
      </p:sp>
      <p:pic>
        <p:nvPicPr>
          <p:cNvPr id="5" name="Picture 4">
            <a:extLst>
              <a:ext uri="{FF2B5EF4-FFF2-40B4-BE49-F238E27FC236}">
                <a16:creationId xmlns:a16="http://schemas.microsoft.com/office/drawing/2014/main" id="{18E36C4A-D460-48A5-5A43-16206FA83DFA}"/>
              </a:ext>
            </a:extLst>
          </p:cNvPr>
          <p:cNvPicPr>
            <a:picLocks noChangeAspect="1"/>
          </p:cNvPicPr>
          <p:nvPr/>
        </p:nvPicPr>
        <p:blipFill>
          <a:blip r:embed="rId2"/>
          <a:stretch>
            <a:fillRect/>
          </a:stretch>
        </p:blipFill>
        <p:spPr>
          <a:xfrm>
            <a:off x="193120" y="6042991"/>
            <a:ext cx="712136" cy="712136"/>
          </a:xfrm>
          <a:prstGeom prst="rect">
            <a:avLst/>
          </a:prstGeom>
        </p:spPr>
      </p:pic>
    </p:spTree>
    <p:extLst>
      <p:ext uri="{BB962C8B-B14F-4D97-AF65-F5344CB8AC3E}">
        <p14:creationId xmlns:p14="http://schemas.microsoft.com/office/powerpoint/2010/main" val="24238862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A893A-29ED-D2E1-558E-384CE2A00B67}"/>
              </a:ext>
            </a:extLst>
          </p:cNvPr>
          <p:cNvSpPr>
            <a:spLocks noGrp="1"/>
          </p:cNvSpPr>
          <p:nvPr>
            <p:ph type="title"/>
          </p:nvPr>
        </p:nvSpPr>
        <p:spPr/>
        <p:txBody>
          <a:bodyPr/>
          <a:lstStyle/>
          <a:p>
            <a:endParaRPr lang="el-GR"/>
          </a:p>
        </p:txBody>
      </p:sp>
      <p:sp>
        <p:nvSpPr>
          <p:cNvPr id="3" name="Content Placeholder 2">
            <a:extLst>
              <a:ext uri="{FF2B5EF4-FFF2-40B4-BE49-F238E27FC236}">
                <a16:creationId xmlns:a16="http://schemas.microsoft.com/office/drawing/2014/main" id="{58255A47-00EC-121A-288F-ABB8578B5D4F}"/>
              </a:ext>
            </a:extLst>
          </p:cNvPr>
          <p:cNvSpPr>
            <a:spLocks noGrp="1"/>
          </p:cNvSpPr>
          <p:nvPr>
            <p:ph idx="1"/>
          </p:nvPr>
        </p:nvSpPr>
        <p:spPr>
          <a:xfrm>
            <a:off x="914400" y="1919673"/>
            <a:ext cx="9914860" cy="3151091"/>
          </a:xfrm>
        </p:spPr>
        <p:txBody>
          <a:bodyPr/>
          <a:lstStyle/>
          <a:p>
            <a:pPr algn="just"/>
            <a:r>
              <a:rPr lang="el-GR" sz="2200" dirty="0">
                <a:latin typeface="Arial" panose="020B0604020202020204" pitchFamily="34" charset="0"/>
                <a:cs typeface="Arial" panose="020B0604020202020204" pitchFamily="34" charset="0"/>
              </a:rPr>
              <a:t>Η συγκατάθεση του υπαλλήλου </a:t>
            </a:r>
            <a:r>
              <a:rPr lang="el-GR" sz="2200" b="1" dirty="0">
                <a:latin typeface="Arial" panose="020B0604020202020204" pitchFamily="34" charset="0"/>
                <a:cs typeface="Arial" panose="020B0604020202020204" pitchFamily="34" charset="0"/>
              </a:rPr>
              <a:t>ΔΕΝ</a:t>
            </a:r>
            <a:r>
              <a:rPr lang="el-GR" sz="2200" dirty="0">
                <a:latin typeface="Arial" panose="020B0604020202020204" pitchFamily="34" charset="0"/>
                <a:cs typeface="Arial" panose="020B0604020202020204" pitchFamily="34" charset="0"/>
              </a:rPr>
              <a:t> μπορεί να θεωρηθεί ως έγκυρη νομική βάση</a:t>
            </a:r>
          </a:p>
          <a:p>
            <a:pPr algn="just"/>
            <a:endParaRPr lang="el-GR" sz="2200" dirty="0">
              <a:latin typeface="Arial" panose="020B0604020202020204" pitchFamily="34" charset="0"/>
              <a:cs typeface="Arial" panose="020B0604020202020204" pitchFamily="34" charset="0"/>
            </a:endParaRPr>
          </a:p>
          <a:p>
            <a:pPr algn="just"/>
            <a:r>
              <a:rPr lang="el-GR" sz="2200" dirty="0">
                <a:latin typeface="Arial" panose="020B0604020202020204" pitchFamily="34" charset="0"/>
                <a:cs typeface="Arial" panose="020B0604020202020204" pitchFamily="34" charset="0"/>
              </a:rPr>
              <a:t>Ακόμα και στον χώρο εργασίας, ο υπάλληλος έχει δικαίωμα στην προστασία της οικογενειακής και ιδιωτικής ζωής (σημαντικές αποφάσεις του ΔΕΕ)</a:t>
            </a:r>
            <a:endParaRPr lang="en-US" sz="2200" dirty="0">
              <a:latin typeface="Arial" panose="020B0604020202020204" pitchFamily="34" charset="0"/>
              <a:cs typeface="Arial" panose="020B0604020202020204" pitchFamily="34" charset="0"/>
            </a:endParaRPr>
          </a:p>
          <a:p>
            <a:pPr marL="0" indent="0">
              <a:buNone/>
            </a:pPr>
            <a:endParaRPr lang="el-GR" dirty="0"/>
          </a:p>
        </p:txBody>
      </p:sp>
      <p:sp>
        <p:nvSpPr>
          <p:cNvPr id="4" name="Slide Number Placeholder 3">
            <a:extLst>
              <a:ext uri="{FF2B5EF4-FFF2-40B4-BE49-F238E27FC236}">
                <a16:creationId xmlns:a16="http://schemas.microsoft.com/office/drawing/2014/main" id="{7A244B44-67FA-43AF-4372-C1921C6AA023}"/>
              </a:ext>
            </a:extLst>
          </p:cNvPr>
          <p:cNvSpPr>
            <a:spLocks noGrp="1"/>
          </p:cNvSpPr>
          <p:nvPr>
            <p:ph type="sldNum" sz="quarter" idx="12"/>
          </p:nvPr>
        </p:nvSpPr>
        <p:spPr/>
        <p:txBody>
          <a:bodyPr/>
          <a:lstStyle/>
          <a:p>
            <a:fld id="{08AB70BE-1769-45B8-85A6-0C837432C7E6}" type="slidenum">
              <a:rPr lang="en-US" smtClean="0"/>
              <a:t>23</a:t>
            </a:fld>
            <a:endParaRPr lang="en-US"/>
          </a:p>
        </p:txBody>
      </p:sp>
      <p:pic>
        <p:nvPicPr>
          <p:cNvPr id="5" name="Picture 4">
            <a:extLst>
              <a:ext uri="{FF2B5EF4-FFF2-40B4-BE49-F238E27FC236}">
                <a16:creationId xmlns:a16="http://schemas.microsoft.com/office/drawing/2014/main" id="{7167520D-C88A-C5AF-94D0-8F79534811C8}"/>
              </a:ext>
            </a:extLst>
          </p:cNvPr>
          <p:cNvPicPr>
            <a:picLocks noChangeAspect="1"/>
          </p:cNvPicPr>
          <p:nvPr/>
        </p:nvPicPr>
        <p:blipFill>
          <a:blip r:embed="rId2"/>
          <a:stretch>
            <a:fillRect/>
          </a:stretch>
        </p:blipFill>
        <p:spPr>
          <a:xfrm>
            <a:off x="193120" y="6042991"/>
            <a:ext cx="712136" cy="712136"/>
          </a:xfrm>
          <a:prstGeom prst="rect">
            <a:avLst/>
          </a:prstGeom>
        </p:spPr>
      </p:pic>
    </p:spTree>
    <p:extLst>
      <p:ext uri="{BB962C8B-B14F-4D97-AF65-F5344CB8AC3E}">
        <p14:creationId xmlns:p14="http://schemas.microsoft.com/office/powerpoint/2010/main" val="4093597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6277B-30D1-7022-10D4-9652FFDE3385}"/>
              </a:ext>
            </a:extLst>
          </p:cNvPr>
          <p:cNvSpPr>
            <a:spLocks noGrp="1"/>
          </p:cNvSpPr>
          <p:nvPr>
            <p:ph type="title"/>
          </p:nvPr>
        </p:nvSpPr>
        <p:spPr>
          <a:xfrm>
            <a:off x="905256" y="590668"/>
            <a:ext cx="10201768" cy="1329004"/>
          </a:xfrm>
        </p:spPr>
        <p:txBody>
          <a:bodyPr/>
          <a:lstStyle/>
          <a:p>
            <a:r>
              <a:rPr lang="el-GR" dirty="0"/>
              <a:t>Κλειστά Κυκλώματα Βιντεοπαρακολούθησης</a:t>
            </a:r>
          </a:p>
        </p:txBody>
      </p:sp>
      <p:sp>
        <p:nvSpPr>
          <p:cNvPr id="3" name="Content Placeholder 2">
            <a:extLst>
              <a:ext uri="{FF2B5EF4-FFF2-40B4-BE49-F238E27FC236}">
                <a16:creationId xmlns:a16="http://schemas.microsoft.com/office/drawing/2014/main" id="{DEE04088-9ECE-B45B-70FA-9030424ABB2C}"/>
              </a:ext>
            </a:extLst>
          </p:cNvPr>
          <p:cNvSpPr>
            <a:spLocks noGrp="1"/>
          </p:cNvSpPr>
          <p:nvPr>
            <p:ph idx="1"/>
          </p:nvPr>
        </p:nvSpPr>
        <p:spPr>
          <a:xfrm>
            <a:off x="914400" y="1919672"/>
            <a:ext cx="9914859" cy="3289891"/>
          </a:xfrm>
        </p:spPr>
        <p:txBody>
          <a:bodyPr>
            <a:normAutofit/>
          </a:bodyPr>
          <a:lstStyle/>
          <a:p>
            <a:pPr algn="just"/>
            <a:r>
              <a:rPr lang="el-GR" sz="1800" dirty="0">
                <a:latin typeface="Arial" panose="020B0604020202020204" pitchFamily="34" charset="0"/>
                <a:ea typeface="Calibri" panose="020F0502020204030204" pitchFamily="34" charset="0"/>
                <a:cs typeface="Times New Roman" panose="02020603050405020304" pitchFamily="18" charset="0"/>
              </a:rPr>
              <a:t>Α</a:t>
            </a:r>
            <a:r>
              <a:rPr lang="el-GR" sz="1800" dirty="0">
                <a:effectLst/>
                <a:latin typeface="Arial" panose="020B0604020202020204" pitchFamily="34" charset="0"/>
                <a:ea typeface="Calibri" panose="020F0502020204030204" pitchFamily="34" charset="0"/>
                <a:cs typeface="Times New Roman" panose="02020603050405020304" pitchFamily="18" charset="0"/>
              </a:rPr>
              <a:t>παγορεύεται η καταγραφή κοινόχρηστων / δημόσια προσβάσιμων χώρων, από ΚΚΒΠ</a:t>
            </a:r>
          </a:p>
          <a:p>
            <a:pPr algn="just"/>
            <a:r>
              <a:rPr lang="el-GR" sz="1800" dirty="0">
                <a:effectLst/>
                <a:latin typeface="Arial" panose="020B0604020202020204" pitchFamily="34" charset="0"/>
                <a:ea typeface="Calibri" panose="020F0502020204030204" pitchFamily="34" charset="0"/>
                <a:cs typeface="Times New Roman" panose="02020603050405020304" pitchFamily="18" charset="0"/>
              </a:rPr>
              <a:t>Η χρήση ΚΚΒΠ συνιστά παρεμβατικό μέτρο που περιορίζει το δικαίωμα προστασίας της ιδιωτικής ζωής</a:t>
            </a:r>
          </a:p>
          <a:p>
            <a:pPr algn="just"/>
            <a:r>
              <a:rPr lang="el-GR" sz="1800" dirty="0">
                <a:effectLst/>
                <a:latin typeface="Arial" panose="020B0604020202020204" pitchFamily="34" charset="0"/>
                <a:ea typeface="Calibri" panose="020F0502020204030204" pitchFamily="34" charset="0"/>
              </a:rPr>
              <a:t>Σε κάθε επεξεργασία προσωπικών δεδομένων μέσω ΚΚΒΠ πρέπει να ελέγχεται κατά πόσο ο επιδιωκόμενος σκοπός επεξεργασίας μπορεί να επιτευχθεί χρησιμοποιώντας μέτρα λιγότερο παρεμβατικά και προσβλητικά </a:t>
            </a:r>
            <a:r>
              <a:rPr lang="el-GR" sz="1800" dirty="0">
                <a:latin typeface="Arial" panose="020B0604020202020204" pitchFamily="34" charset="0"/>
                <a:ea typeface="Calibri" panose="020F0502020204030204" pitchFamily="34" charset="0"/>
              </a:rPr>
              <a:t>για την</a:t>
            </a:r>
            <a:r>
              <a:rPr lang="el-GR" sz="1800" dirty="0">
                <a:effectLst/>
                <a:latin typeface="Arial" panose="020B0604020202020204" pitchFamily="34" charset="0"/>
                <a:ea typeface="Calibri" panose="020F0502020204030204" pitchFamily="34" charset="0"/>
              </a:rPr>
              <a:t> προσωπικότητα του ατόμου</a:t>
            </a:r>
          </a:p>
          <a:p>
            <a:pPr algn="just"/>
            <a:r>
              <a:rPr lang="el-GR" sz="1800" dirty="0">
                <a:latin typeface="Arial" panose="020B0604020202020204" pitchFamily="34" charset="0"/>
              </a:rPr>
              <a:t>Απαραίτητη η σήμανση με ευδιάκριτα γράμματα για ενημέρωση των πολιτών (προειδοποιητικές πινακίδες)</a:t>
            </a:r>
          </a:p>
          <a:p>
            <a:pPr marL="0" indent="0">
              <a:buNone/>
            </a:pPr>
            <a:endParaRPr lang="el-GR"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278BCE84-6F38-3F7B-CF7D-DF2F9DE24161}"/>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891677B2-2B8B-9BDE-6581-225FA40FFFFB}"/>
              </a:ext>
            </a:extLst>
          </p:cNvPr>
          <p:cNvSpPr>
            <a:spLocks noGrp="1"/>
          </p:cNvSpPr>
          <p:nvPr>
            <p:ph type="sldNum" sz="quarter" idx="12"/>
          </p:nvPr>
        </p:nvSpPr>
        <p:spPr/>
        <p:txBody>
          <a:bodyPr/>
          <a:lstStyle/>
          <a:p>
            <a:fld id="{08AB70BE-1769-45B8-85A6-0C837432C7E6}" type="slidenum">
              <a:rPr lang="en-US" smtClean="0"/>
              <a:t>24</a:t>
            </a:fld>
            <a:endParaRPr lang="en-US"/>
          </a:p>
        </p:txBody>
      </p:sp>
    </p:spTree>
    <p:extLst>
      <p:ext uri="{BB962C8B-B14F-4D97-AF65-F5344CB8AC3E}">
        <p14:creationId xmlns:p14="http://schemas.microsoft.com/office/powerpoint/2010/main" val="30686640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D390CA-666D-D8BD-6829-51A6E2C1E0F4}"/>
              </a:ext>
            </a:extLst>
          </p:cNvPr>
          <p:cNvSpPr>
            <a:spLocks noGrp="1"/>
          </p:cNvSpPr>
          <p:nvPr>
            <p:ph idx="1"/>
          </p:nvPr>
        </p:nvSpPr>
        <p:spPr>
          <a:xfrm>
            <a:off x="914400" y="998291"/>
            <a:ext cx="9914859" cy="5585390"/>
          </a:xfrm>
        </p:spPr>
        <p:txBody>
          <a:bodyPr>
            <a:normAutofit/>
          </a:bodyPr>
          <a:lstStyle/>
          <a:p>
            <a:pPr fontAlgn="base"/>
            <a:r>
              <a:rPr lang="el-GR" b="1" i="0" u="sng" dirty="0">
                <a:solidFill>
                  <a:srgbClr val="121314"/>
                </a:solidFill>
                <a:effectLst/>
                <a:latin typeface="Arial" panose="020B0604020202020204" pitchFamily="34" charset="0"/>
                <a:cs typeface="Arial" panose="020B0604020202020204" pitchFamily="34" charset="0"/>
              </a:rPr>
              <a:t>Παραδείγματα όπου επιτρέπεται η λήψη εικόνας με την χρήση ΚΚΒΠ:</a:t>
            </a:r>
            <a:endParaRPr lang="el-GR" u="sng" dirty="0">
              <a:solidFill>
                <a:srgbClr val="121314"/>
              </a:solidFill>
              <a:latin typeface="Arial" panose="020B0604020202020204" pitchFamily="34" charset="0"/>
              <a:cs typeface="Arial" panose="020B0604020202020204" pitchFamily="34" charset="0"/>
            </a:endParaRPr>
          </a:p>
          <a:p>
            <a:pPr marL="0" indent="0" fontAlgn="base">
              <a:buNone/>
            </a:pPr>
            <a:r>
              <a:rPr lang="el-GR" b="0" i="0" dirty="0">
                <a:solidFill>
                  <a:srgbClr val="121314"/>
                </a:solidFill>
                <a:effectLst/>
                <a:latin typeface="Arial" panose="020B0604020202020204" pitchFamily="34" charset="0"/>
                <a:cs typeface="Arial" panose="020B0604020202020204" pitchFamily="34" charset="0"/>
              </a:rPr>
              <a:t>- Είσοδος/έξοδος κτηρίου</a:t>
            </a:r>
            <a:br>
              <a:rPr lang="el-GR" b="0" i="0" dirty="0">
                <a:solidFill>
                  <a:srgbClr val="121314"/>
                </a:solidFill>
                <a:effectLst/>
                <a:latin typeface="Arial" panose="020B0604020202020204" pitchFamily="34" charset="0"/>
                <a:cs typeface="Arial" panose="020B0604020202020204" pitchFamily="34" charset="0"/>
              </a:rPr>
            </a:br>
            <a:r>
              <a:rPr lang="el-GR" b="0" i="0" dirty="0">
                <a:solidFill>
                  <a:srgbClr val="121314"/>
                </a:solidFill>
                <a:effectLst/>
                <a:latin typeface="Arial" panose="020B0604020202020204" pitchFamily="34" charset="0"/>
                <a:cs typeface="Arial" panose="020B0604020202020204" pitchFamily="34" charset="0"/>
              </a:rPr>
              <a:t>- Έξω από ασανσέρ, εστιάζοντας αποκλειστικά σ’ αυτό</a:t>
            </a:r>
            <a:br>
              <a:rPr lang="el-GR" b="0" i="0" dirty="0">
                <a:solidFill>
                  <a:srgbClr val="121314"/>
                </a:solidFill>
                <a:effectLst/>
                <a:latin typeface="Arial" panose="020B0604020202020204" pitchFamily="34" charset="0"/>
                <a:cs typeface="Arial" panose="020B0604020202020204" pitchFamily="34" charset="0"/>
              </a:rPr>
            </a:br>
            <a:r>
              <a:rPr lang="el-GR" b="0" i="0" dirty="0">
                <a:solidFill>
                  <a:srgbClr val="121314"/>
                </a:solidFill>
                <a:effectLst/>
                <a:latin typeface="Arial" panose="020B0604020202020204" pitchFamily="34" charset="0"/>
                <a:cs typeface="Arial" panose="020B0604020202020204" pitchFamily="34" charset="0"/>
              </a:rPr>
              <a:t>- Πάνω από μηχάνημα κάρτας/ταμείου, εστιάζοντας αποκλειστικά σ’ αυτό</a:t>
            </a:r>
            <a:br>
              <a:rPr lang="el-GR" b="0" i="0" dirty="0">
                <a:solidFill>
                  <a:srgbClr val="121314"/>
                </a:solidFill>
                <a:effectLst/>
                <a:latin typeface="Arial" panose="020B0604020202020204" pitchFamily="34" charset="0"/>
                <a:cs typeface="Arial" panose="020B0604020202020204" pitchFamily="34" charset="0"/>
              </a:rPr>
            </a:br>
            <a:r>
              <a:rPr lang="el-GR" b="0" i="0" dirty="0">
                <a:solidFill>
                  <a:srgbClr val="121314"/>
                </a:solidFill>
                <a:effectLst/>
                <a:latin typeface="Arial" panose="020B0604020202020204" pitchFamily="34" charset="0"/>
                <a:cs typeface="Arial" panose="020B0604020202020204" pitchFamily="34" charset="0"/>
              </a:rPr>
              <a:t>- Χώρος στάθμευσης</a:t>
            </a:r>
          </a:p>
          <a:p>
            <a:pPr fontAlgn="base"/>
            <a:r>
              <a:rPr lang="el-GR" b="1" i="0" u="sng" dirty="0">
                <a:solidFill>
                  <a:srgbClr val="121314"/>
                </a:solidFill>
                <a:effectLst/>
                <a:latin typeface="Arial" panose="020B0604020202020204" pitchFamily="34" charset="0"/>
                <a:cs typeface="Arial" panose="020B0604020202020204" pitchFamily="34" charset="0"/>
              </a:rPr>
              <a:t>Παραδείγματα όπου δεν επιτρέπεται η λήψη εικόνας με την χρήση ΚΚΒΠ:</a:t>
            </a:r>
          </a:p>
          <a:p>
            <a:pPr marL="0" indent="0" fontAlgn="base">
              <a:buNone/>
            </a:pPr>
            <a:r>
              <a:rPr lang="el-GR" b="0" i="0" dirty="0">
                <a:solidFill>
                  <a:srgbClr val="121314"/>
                </a:solidFill>
                <a:effectLst/>
                <a:latin typeface="Arial" panose="020B0604020202020204" pitchFamily="34" charset="0"/>
                <a:cs typeface="Arial" panose="020B0604020202020204" pitchFamily="34" charset="0"/>
              </a:rPr>
              <a:t>- Διαδρόμους</a:t>
            </a:r>
            <a:br>
              <a:rPr lang="el-GR" b="0" i="0" dirty="0">
                <a:solidFill>
                  <a:srgbClr val="121314"/>
                </a:solidFill>
                <a:effectLst/>
                <a:latin typeface="Arial" panose="020B0604020202020204" pitchFamily="34" charset="0"/>
                <a:cs typeface="Arial" panose="020B0604020202020204" pitchFamily="34" charset="0"/>
              </a:rPr>
            </a:br>
            <a:r>
              <a:rPr lang="el-GR" b="0" i="0" dirty="0">
                <a:solidFill>
                  <a:srgbClr val="121314"/>
                </a:solidFill>
                <a:effectLst/>
                <a:latin typeface="Arial" panose="020B0604020202020204" pitchFamily="34" charset="0"/>
                <a:cs typeface="Arial" panose="020B0604020202020204" pitchFamily="34" charset="0"/>
              </a:rPr>
              <a:t>- Μέσα σε ασανσέρ</a:t>
            </a:r>
            <a:br>
              <a:rPr lang="el-GR" b="0" i="0" dirty="0">
                <a:solidFill>
                  <a:srgbClr val="121314"/>
                </a:solidFill>
                <a:effectLst/>
                <a:latin typeface="Arial" panose="020B0604020202020204" pitchFamily="34" charset="0"/>
                <a:cs typeface="Arial" panose="020B0604020202020204" pitchFamily="34" charset="0"/>
              </a:rPr>
            </a:br>
            <a:r>
              <a:rPr lang="el-GR" b="0" i="0" dirty="0">
                <a:solidFill>
                  <a:srgbClr val="121314"/>
                </a:solidFill>
                <a:effectLst/>
                <a:latin typeface="Arial" panose="020B0604020202020204" pitchFamily="34" charset="0"/>
                <a:cs typeface="Arial" panose="020B0604020202020204" pitchFamily="34" charset="0"/>
              </a:rPr>
              <a:t>- Σε χώρο αναμονής</a:t>
            </a:r>
            <a:br>
              <a:rPr lang="el-GR" b="0" i="0" dirty="0">
                <a:solidFill>
                  <a:srgbClr val="121314"/>
                </a:solidFill>
                <a:effectLst/>
                <a:latin typeface="Arial" panose="020B0604020202020204" pitchFamily="34" charset="0"/>
                <a:cs typeface="Arial" panose="020B0604020202020204" pitchFamily="34" charset="0"/>
              </a:rPr>
            </a:br>
            <a:r>
              <a:rPr lang="el-GR" b="0" i="0" dirty="0">
                <a:solidFill>
                  <a:srgbClr val="121314"/>
                </a:solidFill>
                <a:effectLst/>
                <a:latin typeface="Arial" panose="020B0604020202020204" pitchFamily="34" charset="0"/>
                <a:cs typeface="Arial" panose="020B0604020202020204" pitchFamily="34" charset="0"/>
              </a:rPr>
              <a:t>- Τουαλέτες</a:t>
            </a:r>
            <a:br>
              <a:rPr lang="el-GR" b="0" i="0" dirty="0">
                <a:solidFill>
                  <a:srgbClr val="121314"/>
                </a:solidFill>
                <a:effectLst/>
                <a:latin typeface="Arial" panose="020B0604020202020204" pitchFamily="34" charset="0"/>
                <a:cs typeface="Arial" panose="020B0604020202020204" pitchFamily="34" charset="0"/>
              </a:rPr>
            </a:br>
            <a:r>
              <a:rPr lang="el-GR" b="0" i="0" dirty="0">
                <a:solidFill>
                  <a:srgbClr val="121314"/>
                </a:solidFill>
                <a:effectLst/>
                <a:latin typeface="Arial" panose="020B0604020202020204" pitchFamily="34" charset="0"/>
                <a:cs typeface="Arial" panose="020B0604020202020204" pitchFamily="34" charset="0"/>
              </a:rPr>
              <a:t>- Εσωτερικός/εξωτερικός χώρος εστίασης καφετέριας, εστιατορίου </a:t>
            </a:r>
            <a:r>
              <a:rPr lang="el-GR" b="0" i="0" dirty="0" err="1">
                <a:solidFill>
                  <a:srgbClr val="121314"/>
                </a:solidFill>
                <a:effectLst/>
                <a:latin typeface="Arial" panose="020B0604020202020204" pitchFamily="34" charset="0"/>
                <a:cs typeface="Arial" panose="020B0604020202020204" pitchFamily="34" charset="0"/>
              </a:rPr>
              <a:t>κ.λ.π</a:t>
            </a:r>
            <a:r>
              <a:rPr lang="el-GR" b="0" i="0" dirty="0">
                <a:solidFill>
                  <a:srgbClr val="121314"/>
                </a:solidFill>
                <a:effectLst/>
                <a:latin typeface="Arial" panose="020B0604020202020204" pitchFamily="34" charset="0"/>
                <a:cs typeface="Arial" panose="020B0604020202020204" pitchFamily="34" charset="0"/>
              </a:rPr>
              <a:t>.</a:t>
            </a:r>
          </a:p>
          <a:p>
            <a:r>
              <a:rPr lang="el-GR" b="1" i="0" u="sng" dirty="0">
                <a:solidFill>
                  <a:srgbClr val="121314"/>
                </a:solidFill>
                <a:effectLst/>
                <a:latin typeface="Arial" panose="020B0604020202020204" pitchFamily="34" charset="0"/>
                <a:cs typeface="Arial" panose="020B0604020202020204" pitchFamily="34" charset="0"/>
              </a:rPr>
              <a:t>Γενικά:</a:t>
            </a:r>
            <a:r>
              <a:rPr lang="el-GR" b="0" i="0" dirty="0">
                <a:solidFill>
                  <a:srgbClr val="121314"/>
                </a:solidFill>
                <a:effectLst/>
                <a:latin typeface="Arial" panose="020B0604020202020204" pitchFamily="34" charset="0"/>
                <a:cs typeface="Arial" panose="020B0604020202020204" pitchFamily="34" charset="0"/>
              </a:rPr>
              <a:t> Δεν επιτρέπεται να ελέγχεται η προσωπική συμπεριφορά, οι προσωπικές επαφές και η αποδοτικότητα των ατόμων μέσω τέτοιων συστημάτων</a:t>
            </a:r>
            <a:endParaRPr lang="el-GR" dirty="0"/>
          </a:p>
        </p:txBody>
      </p:sp>
      <p:pic>
        <p:nvPicPr>
          <p:cNvPr id="4" name="Picture 3">
            <a:extLst>
              <a:ext uri="{FF2B5EF4-FFF2-40B4-BE49-F238E27FC236}">
                <a16:creationId xmlns:a16="http://schemas.microsoft.com/office/drawing/2014/main" id="{75932853-0425-33AA-4BD5-55F9D6AE3A84}"/>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6E403B0E-A68D-D67B-F142-2854B5EF9E0D}"/>
              </a:ext>
            </a:extLst>
          </p:cNvPr>
          <p:cNvSpPr>
            <a:spLocks noGrp="1"/>
          </p:cNvSpPr>
          <p:nvPr>
            <p:ph type="sldNum" sz="quarter" idx="12"/>
          </p:nvPr>
        </p:nvSpPr>
        <p:spPr/>
        <p:txBody>
          <a:bodyPr/>
          <a:lstStyle/>
          <a:p>
            <a:fld id="{08AB70BE-1769-45B8-85A6-0C837432C7E6}" type="slidenum">
              <a:rPr lang="en-US" smtClean="0"/>
              <a:t>25</a:t>
            </a:fld>
            <a:endParaRPr lang="en-US"/>
          </a:p>
        </p:txBody>
      </p:sp>
    </p:spTree>
    <p:extLst>
      <p:ext uri="{BB962C8B-B14F-4D97-AF65-F5344CB8AC3E}">
        <p14:creationId xmlns:p14="http://schemas.microsoft.com/office/powerpoint/2010/main" val="26182313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6277B-30D1-7022-10D4-9652FFDE3385}"/>
              </a:ext>
            </a:extLst>
          </p:cNvPr>
          <p:cNvSpPr>
            <a:spLocks noGrp="1"/>
          </p:cNvSpPr>
          <p:nvPr>
            <p:ph type="title"/>
          </p:nvPr>
        </p:nvSpPr>
        <p:spPr>
          <a:xfrm>
            <a:off x="905256" y="590668"/>
            <a:ext cx="10201768" cy="1329004"/>
          </a:xfrm>
        </p:spPr>
        <p:txBody>
          <a:bodyPr/>
          <a:lstStyle/>
          <a:p>
            <a:r>
              <a:rPr lang="el-GR" dirty="0"/>
              <a:t>Ανεπιθύμητα Διαφημιστικά Μηνύματα </a:t>
            </a:r>
          </a:p>
        </p:txBody>
      </p:sp>
      <p:sp>
        <p:nvSpPr>
          <p:cNvPr id="3" name="Content Placeholder 2">
            <a:extLst>
              <a:ext uri="{FF2B5EF4-FFF2-40B4-BE49-F238E27FC236}">
                <a16:creationId xmlns:a16="http://schemas.microsoft.com/office/drawing/2014/main" id="{DEE04088-9ECE-B45B-70FA-9030424ABB2C}"/>
              </a:ext>
            </a:extLst>
          </p:cNvPr>
          <p:cNvSpPr>
            <a:spLocks noGrp="1"/>
          </p:cNvSpPr>
          <p:nvPr>
            <p:ph idx="1"/>
          </p:nvPr>
        </p:nvSpPr>
        <p:spPr>
          <a:xfrm>
            <a:off x="914400" y="1919672"/>
            <a:ext cx="9914859" cy="3289891"/>
          </a:xfrm>
        </p:spPr>
        <p:txBody>
          <a:bodyPr>
            <a:normAutofit/>
          </a:bodyPr>
          <a:lstStyle/>
          <a:p>
            <a:pPr algn="just"/>
            <a:r>
              <a:rPr lang="el-GR" altLang="el-GR" dirty="0">
                <a:latin typeface="Arial" panose="020B0604020202020204" pitchFamily="34" charset="0"/>
                <a:cs typeface="Arial" panose="020B0604020202020204" pitchFamily="34" charset="0"/>
              </a:rPr>
              <a:t>Η αποστολή </a:t>
            </a:r>
            <a:r>
              <a:rPr lang="en-US" altLang="el-GR" dirty="0">
                <a:latin typeface="Arial" panose="020B0604020202020204" pitchFamily="34" charset="0"/>
                <a:cs typeface="Arial" panose="020B0604020202020204" pitchFamily="34" charset="0"/>
              </a:rPr>
              <a:t>email, fax, </a:t>
            </a:r>
            <a:r>
              <a:rPr lang="en-US" altLang="el-GR" dirty="0" err="1">
                <a:latin typeface="Arial" panose="020B0604020202020204" pitchFamily="34" charset="0"/>
                <a:cs typeface="Arial" panose="020B0604020202020204" pitchFamily="34" charset="0"/>
              </a:rPr>
              <a:t>sms</a:t>
            </a:r>
            <a:r>
              <a:rPr lang="el-GR" altLang="el-GR" dirty="0">
                <a:latin typeface="Arial" panose="020B0604020202020204" pitchFamily="34" charset="0"/>
                <a:cs typeface="Arial" panose="020B0604020202020204" pitchFamily="34" charset="0"/>
              </a:rPr>
              <a:t> για σκοπούς απευθείας εμπορικής προώθησης αγαθών/υπηρεσιών επιτρέπεται μόνο με την </a:t>
            </a:r>
            <a:r>
              <a:rPr lang="el-GR" b="1" dirty="0">
                <a:latin typeface="Arial" panose="020B0604020202020204" pitchFamily="34" charset="0"/>
                <a:cs typeface="Arial" panose="020B0604020202020204" pitchFamily="34" charset="0"/>
              </a:rPr>
              <a:t>εκ των προτέρων γραπτή και ρητή </a:t>
            </a:r>
            <a:r>
              <a:rPr lang="el-GR" altLang="el-GR" b="1" dirty="0">
                <a:latin typeface="Arial" panose="020B0604020202020204" pitchFamily="34" charset="0"/>
                <a:cs typeface="Arial" panose="020B0604020202020204" pitchFamily="34" charset="0"/>
              </a:rPr>
              <a:t>συγκατάθεση </a:t>
            </a:r>
            <a:r>
              <a:rPr lang="el-GR" altLang="el-GR" dirty="0">
                <a:latin typeface="Arial" panose="020B0604020202020204" pitchFamily="34" charset="0"/>
                <a:cs typeface="Arial" panose="020B0604020202020204" pitchFamily="34" charset="0"/>
              </a:rPr>
              <a:t>του παραλήπτη (άρθρο 106 του</a:t>
            </a:r>
            <a:r>
              <a:rPr lang="el-GR" dirty="0">
                <a:latin typeface="Arial" panose="020B0604020202020204" pitchFamily="34" charset="0"/>
                <a:cs typeface="Arial" panose="020B0604020202020204" pitchFamily="34" charset="0"/>
              </a:rPr>
              <a:t> περί Ρυθμίσεως Ηλεκτρονικών Επικοινωνιών και Ταχυδρομικών Υπηρεσιών Νόμος (Νόμος 112(I)/2004), ως τροποποιήθηκε)</a:t>
            </a:r>
          </a:p>
          <a:p>
            <a:pPr algn="just"/>
            <a:r>
              <a:rPr lang="el-GR" altLang="el-GR" dirty="0">
                <a:latin typeface="Arial" panose="020B0604020202020204" pitchFamily="34" charset="0"/>
                <a:cs typeface="Arial" panose="020B0604020202020204" pitchFamily="34" charset="0"/>
              </a:rPr>
              <a:t>Επιπλέον, πρέπει να</a:t>
            </a:r>
            <a:r>
              <a:rPr lang="el-GR" dirty="0">
                <a:effectLst/>
                <a:latin typeface="Arial" panose="020B0604020202020204" pitchFamily="34" charset="0"/>
                <a:ea typeface="Calibri" panose="020F0502020204030204" pitchFamily="34" charset="0"/>
                <a:cs typeface="Arial" panose="020B0604020202020204" pitchFamily="34" charset="0"/>
              </a:rPr>
              <a:t> παρέχεται με σαφή τρόπο η δυνατότητα αντίταξης στους παραλήπτες, εύκολα και δωρεάν</a:t>
            </a:r>
            <a:endParaRPr lang="en-US" altLang="el-GR" dirty="0">
              <a:latin typeface="Arial" panose="020B0604020202020204" pitchFamily="34" charset="0"/>
              <a:cs typeface="Arial" panose="020B0604020202020204" pitchFamily="34" charset="0"/>
            </a:endParaRPr>
          </a:p>
          <a:p>
            <a:pPr marL="0" indent="0">
              <a:buNone/>
            </a:pPr>
            <a:endParaRPr lang="el-GR"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278BCE84-6F38-3F7B-CF7D-DF2F9DE24161}"/>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891677B2-2B8B-9BDE-6581-225FA40FFFFB}"/>
              </a:ext>
            </a:extLst>
          </p:cNvPr>
          <p:cNvSpPr>
            <a:spLocks noGrp="1"/>
          </p:cNvSpPr>
          <p:nvPr>
            <p:ph type="sldNum" sz="quarter" idx="12"/>
          </p:nvPr>
        </p:nvSpPr>
        <p:spPr/>
        <p:txBody>
          <a:bodyPr/>
          <a:lstStyle/>
          <a:p>
            <a:fld id="{08AB70BE-1769-45B8-85A6-0C837432C7E6}" type="slidenum">
              <a:rPr lang="en-US" smtClean="0"/>
              <a:t>26</a:t>
            </a:fld>
            <a:endParaRPr lang="en-US"/>
          </a:p>
        </p:txBody>
      </p:sp>
    </p:spTree>
    <p:extLst>
      <p:ext uri="{BB962C8B-B14F-4D97-AF65-F5344CB8AC3E}">
        <p14:creationId xmlns:p14="http://schemas.microsoft.com/office/powerpoint/2010/main" val="399320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6277B-30D1-7022-10D4-9652FFDE3385}"/>
              </a:ext>
            </a:extLst>
          </p:cNvPr>
          <p:cNvSpPr>
            <a:spLocks noGrp="1"/>
          </p:cNvSpPr>
          <p:nvPr>
            <p:ph type="title"/>
          </p:nvPr>
        </p:nvSpPr>
        <p:spPr>
          <a:xfrm>
            <a:off x="905256" y="590668"/>
            <a:ext cx="10201768" cy="1329004"/>
          </a:xfrm>
        </p:spPr>
        <p:txBody>
          <a:bodyPr>
            <a:normAutofit fontScale="90000"/>
          </a:bodyPr>
          <a:lstStyle/>
          <a:p>
            <a:r>
              <a:rPr lang="el-GR" dirty="0"/>
              <a:t>Τα πιο ψηλά πρόστιμα που επιβλήθηκαν από την Επίτροπο</a:t>
            </a:r>
            <a:br>
              <a:rPr lang="el-GR" dirty="0"/>
            </a:br>
            <a:endParaRPr lang="el-GR" dirty="0"/>
          </a:p>
        </p:txBody>
      </p:sp>
      <p:sp>
        <p:nvSpPr>
          <p:cNvPr id="3" name="Content Placeholder 2">
            <a:extLst>
              <a:ext uri="{FF2B5EF4-FFF2-40B4-BE49-F238E27FC236}">
                <a16:creationId xmlns:a16="http://schemas.microsoft.com/office/drawing/2014/main" id="{DEE04088-9ECE-B45B-70FA-9030424ABB2C}"/>
              </a:ext>
            </a:extLst>
          </p:cNvPr>
          <p:cNvSpPr>
            <a:spLocks noGrp="1"/>
          </p:cNvSpPr>
          <p:nvPr>
            <p:ph idx="1"/>
          </p:nvPr>
        </p:nvSpPr>
        <p:spPr>
          <a:xfrm>
            <a:off x="914400" y="1677798"/>
            <a:ext cx="9914859" cy="3959604"/>
          </a:xfrm>
        </p:spPr>
        <p:txBody>
          <a:bodyPr>
            <a:normAutofit lnSpcReduction="10000"/>
          </a:bodyPr>
          <a:lstStyle/>
          <a:p>
            <a:pPr algn="just"/>
            <a:r>
              <a:rPr lang="el-GR" dirty="0">
                <a:solidFill>
                  <a:srgbClr val="121314"/>
                </a:solidFill>
                <a:latin typeface="Arial" panose="020B0604020202020204" pitchFamily="34" charset="0"/>
                <a:cs typeface="Arial" panose="020B0604020202020204" pitchFamily="34" charset="0"/>
              </a:rPr>
              <a:t>Επιβολή διοικητικού προστίμου ύψους €925,000</a:t>
            </a:r>
            <a:r>
              <a:rPr lang="en-US" dirty="0">
                <a:solidFill>
                  <a:srgbClr val="121314"/>
                </a:solidFill>
                <a:latin typeface="Arial" panose="020B0604020202020204" pitchFamily="34" charset="0"/>
                <a:cs typeface="Arial" panose="020B0604020202020204" pitchFamily="34" charset="0"/>
              </a:rPr>
              <a:t> </a:t>
            </a:r>
            <a:r>
              <a:rPr lang="el-GR" dirty="0">
                <a:solidFill>
                  <a:srgbClr val="121314"/>
                </a:solidFill>
                <a:latin typeface="Arial" panose="020B0604020202020204" pitchFamily="34" charset="0"/>
                <a:cs typeface="Arial" panose="020B0604020202020204" pitchFamily="34" charset="0"/>
              </a:rPr>
              <a:t>στην εταιρεία WS </a:t>
            </a:r>
            <a:r>
              <a:rPr lang="el-GR" dirty="0" err="1">
                <a:solidFill>
                  <a:srgbClr val="121314"/>
                </a:solidFill>
                <a:latin typeface="Arial" panose="020B0604020202020204" pitchFamily="34" charset="0"/>
                <a:cs typeface="Arial" panose="020B0604020202020204" pitchFamily="34" charset="0"/>
              </a:rPr>
              <a:t>WiSpear</a:t>
            </a:r>
            <a:r>
              <a:rPr lang="el-GR" dirty="0">
                <a:solidFill>
                  <a:srgbClr val="121314"/>
                </a:solidFill>
                <a:latin typeface="Arial" panose="020B0604020202020204" pitchFamily="34" charset="0"/>
                <a:cs typeface="Arial" panose="020B0604020202020204" pitchFamily="34" charset="0"/>
              </a:rPr>
              <a:t> Systems Ltd αναφορικά με την παράνομη συλλογή δεδομένων </a:t>
            </a:r>
            <a:r>
              <a:rPr lang="en-US" dirty="0">
                <a:solidFill>
                  <a:srgbClr val="121314"/>
                </a:solidFill>
                <a:latin typeface="Arial" panose="020B0604020202020204" pitchFamily="34" charset="0"/>
                <a:cs typeface="Arial" panose="020B0604020202020204" pitchFamily="34" charset="0"/>
              </a:rPr>
              <a:t>(</a:t>
            </a:r>
            <a:r>
              <a:rPr lang="el-GR" dirty="0">
                <a:solidFill>
                  <a:srgbClr val="121314"/>
                </a:solidFill>
                <a:latin typeface="Arial" panose="020B0604020202020204" pitchFamily="34" charset="0"/>
                <a:cs typeface="Arial" panose="020B0604020202020204" pitchFamily="34" charset="0"/>
              </a:rPr>
              <a:t>υπόθεση «βαν»)</a:t>
            </a:r>
          </a:p>
          <a:p>
            <a:pPr algn="just"/>
            <a:r>
              <a:rPr lang="el-GR" dirty="0">
                <a:solidFill>
                  <a:srgbClr val="121314"/>
                </a:solidFill>
                <a:latin typeface="Arial" panose="020B0604020202020204" pitchFamily="34" charset="0"/>
                <a:cs typeface="Arial" panose="020B0604020202020204" pitchFamily="34" charset="0"/>
              </a:rPr>
              <a:t>Επιβολή διοικητικού προστίμου στα σωματεία ΑΠΟΕΛ και ΟΜΟΝΟΙΑ ύψους €40,000 και στην ανάδοχο εταιρεία </a:t>
            </a:r>
            <a:r>
              <a:rPr lang="en-US" dirty="0">
                <a:solidFill>
                  <a:srgbClr val="121314"/>
                </a:solidFill>
                <a:latin typeface="Arial" panose="020B0604020202020204" pitchFamily="34" charset="0"/>
                <a:cs typeface="Arial" panose="020B0604020202020204" pitchFamily="34" charset="0"/>
              </a:rPr>
              <a:t>Hellenic Technical Enterprises Ltd</a:t>
            </a:r>
            <a:r>
              <a:rPr lang="el-GR" dirty="0">
                <a:solidFill>
                  <a:srgbClr val="121314"/>
                </a:solidFill>
                <a:latin typeface="Arial" panose="020B0604020202020204" pitchFamily="34" charset="0"/>
                <a:cs typeface="Arial" panose="020B0604020202020204" pitchFamily="34" charset="0"/>
              </a:rPr>
              <a:t> ύψους €25,000 αναφορικά με κενό ασφάλειας στα συστήματα έκδοσης εισιτηρίων. Εκκρεμούν προσφυγές</a:t>
            </a:r>
            <a:endParaRPr lang="en-US" dirty="0">
              <a:solidFill>
                <a:srgbClr val="121314"/>
              </a:solidFill>
              <a:latin typeface="Arial" panose="020B0604020202020204" pitchFamily="34" charset="0"/>
              <a:cs typeface="Arial" panose="020B0604020202020204" pitchFamily="34" charset="0"/>
            </a:endParaRPr>
          </a:p>
          <a:p>
            <a:pPr algn="just"/>
            <a:r>
              <a:rPr lang="el-GR" dirty="0">
                <a:solidFill>
                  <a:srgbClr val="121314"/>
                </a:solidFill>
                <a:latin typeface="Arial" panose="020B0604020202020204" pitchFamily="34" charset="0"/>
                <a:cs typeface="Arial" panose="020B0604020202020204" pitchFamily="34" charset="0"/>
              </a:rPr>
              <a:t>Επιβολή διοικητικού προστίμου στις Εταιρείες </a:t>
            </a:r>
            <a:r>
              <a:rPr lang="el-GR" dirty="0" err="1">
                <a:solidFill>
                  <a:srgbClr val="121314"/>
                </a:solidFill>
                <a:latin typeface="Arial" panose="020B0604020202020204" pitchFamily="34" charset="0"/>
                <a:cs typeface="Arial" panose="020B0604020202020204" pitchFamily="34" charset="0"/>
              </a:rPr>
              <a:t>Louis</a:t>
            </a:r>
            <a:r>
              <a:rPr lang="el-GR" dirty="0">
                <a:solidFill>
                  <a:srgbClr val="121314"/>
                </a:solidFill>
                <a:latin typeface="Arial" panose="020B0604020202020204" pitchFamily="34" charset="0"/>
                <a:cs typeface="Arial" panose="020B0604020202020204" pitchFamily="34" charset="0"/>
              </a:rPr>
              <a:t> (LGS </a:t>
            </a:r>
            <a:r>
              <a:rPr lang="el-GR" dirty="0" err="1">
                <a:solidFill>
                  <a:srgbClr val="121314"/>
                </a:solidFill>
                <a:latin typeface="Arial" panose="020B0604020202020204" pitchFamily="34" charset="0"/>
                <a:cs typeface="Arial" panose="020B0604020202020204" pitchFamily="34" charset="0"/>
              </a:rPr>
              <a:t>Handling</a:t>
            </a:r>
            <a:r>
              <a:rPr lang="el-GR" dirty="0">
                <a:solidFill>
                  <a:srgbClr val="121314"/>
                </a:solidFill>
                <a:latin typeface="Arial" panose="020B0604020202020204" pitchFamily="34" charset="0"/>
                <a:cs typeface="Arial" panose="020B0604020202020204" pitchFamily="34" charset="0"/>
              </a:rPr>
              <a:t> Ltd </a:t>
            </a:r>
            <a:r>
              <a:rPr lang="el-GR" i="0" dirty="0">
                <a:solidFill>
                  <a:srgbClr val="121314"/>
                </a:solidFill>
                <a:effectLst/>
                <a:latin typeface="Arial" panose="020B0604020202020204" pitchFamily="34" charset="0"/>
                <a:cs typeface="Arial" panose="020B0604020202020204" pitchFamily="34" charset="0"/>
              </a:rPr>
              <a:t>€70,000, </a:t>
            </a:r>
            <a:r>
              <a:rPr lang="en-US" i="0" dirty="0">
                <a:solidFill>
                  <a:srgbClr val="121314"/>
                </a:solidFill>
                <a:effectLst/>
                <a:latin typeface="Arial" panose="020B0604020202020204" pitchFamily="34" charset="0"/>
                <a:cs typeface="Arial" panose="020B0604020202020204" pitchFamily="34" charset="0"/>
              </a:rPr>
              <a:t>Louis Travel Ltd </a:t>
            </a:r>
            <a:r>
              <a:rPr lang="el-GR" i="0" dirty="0">
                <a:solidFill>
                  <a:srgbClr val="121314"/>
                </a:solidFill>
                <a:effectLst/>
                <a:latin typeface="Arial" panose="020B0604020202020204" pitchFamily="34" charset="0"/>
                <a:cs typeface="Arial" panose="020B0604020202020204" pitchFamily="34" charset="0"/>
              </a:rPr>
              <a:t>€10,000, </a:t>
            </a:r>
            <a:r>
              <a:rPr lang="en-US" i="0" dirty="0">
                <a:solidFill>
                  <a:srgbClr val="121314"/>
                </a:solidFill>
                <a:effectLst/>
                <a:latin typeface="Arial" panose="020B0604020202020204" pitchFamily="34" charset="0"/>
                <a:cs typeface="Arial" panose="020B0604020202020204" pitchFamily="34" charset="0"/>
              </a:rPr>
              <a:t>Louis Aviation Ltd </a:t>
            </a:r>
            <a:r>
              <a:rPr lang="el-GR" i="0" dirty="0">
                <a:solidFill>
                  <a:srgbClr val="121314"/>
                </a:solidFill>
                <a:effectLst/>
                <a:latin typeface="Arial" panose="020B0604020202020204" pitchFamily="34" charset="0"/>
                <a:cs typeface="Arial" panose="020B0604020202020204" pitchFamily="34" charset="0"/>
              </a:rPr>
              <a:t>€2,000</a:t>
            </a:r>
            <a:r>
              <a:rPr lang="en-US" i="0" dirty="0">
                <a:solidFill>
                  <a:srgbClr val="121314"/>
                </a:solidFill>
                <a:effectLst/>
                <a:latin typeface="Arial" panose="020B0604020202020204" pitchFamily="34" charset="0"/>
                <a:cs typeface="Arial" panose="020B0604020202020204" pitchFamily="34" charset="0"/>
              </a:rPr>
              <a:t>)</a:t>
            </a:r>
            <a:r>
              <a:rPr lang="el-GR" i="0" dirty="0">
                <a:solidFill>
                  <a:srgbClr val="121314"/>
                </a:solidFill>
                <a:effectLst/>
                <a:latin typeface="Arial" panose="020B0604020202020204" pitchFamily="34" charset="0"/>
                <a:cs typeface="Arial" panose="020B0604020202020204" pitchFamily="34" charset="0"/>
              </a:rPr>
              <a:t> </a:t>
            </a:r>
            <a:r>
              <a:rPr lang="el-GR" dirty="0">
                <a:solidFill>
                  <a:srgbClr val="121314"/>
                </a:solidFill>
                <a:latin typeface="Arial" panose="020B0604020202020204" pitchFamily="34" charset="0"/>
                <a:cs typeface="Arial" panose="020B0604020202020204" pitchFamily="34" charset="0"/>
              </a:rPr>
              <a:t>αναφορικά με βαθμολόγηση αδειών ασθενείας των εργοδοτουμένων χρησιμοποιώντας τον Συντελεστή </a:t>
            </a:r>
            <a:r>
              <a:rPr lang="el-GR" dirty="0" err="1">
                <a:solidFill>
                  <a:srgbClr val="121314"/>
                </a:solidFill>
                <a:latin typeface="Arial" panose="020B0604020202020204" pitchFamily="34" charset="0"/>
                <a:cs typeface="Arial" panose="020B0604020202020204" pitchFamily="34" charset="0"/>
              </a:rPr>
              <a:t>Bradford</a:t>
            </a:r>
            <a:r>
              <a:rPr lang="el-GR" dirty="0">
                <a:solidFill>
                  <a:srgbClr val="121314"/>
                </a:solidFill>
                <a:latin typeface="Arial" panose="020B0604020202020204" pitchFamily="34" charset="0"/>
                <a:cs typeface="Arial" panose="020B0604020202020204" pitchFamily="34" charset="0"/>
              </a:rPr>
              <a:t>. Εκκρεμεί προσφυγή</a:t>
            </a:r>
            <a:endParaRPr lang="en-US" dirty="0">
              <a:solidFill>
                <a:srgbClr val="121314"/>
              </a:solidFill>
              <a:latin typeface="Arial" panose="020B0604020202020204" pitchFamily="34" charset="0"/>
              <a:cs typeface="Arial" panose="020B0604020202020204" pitchFamily="34" charset="0"/>
            </a:endParaRPr>
          </a:p>
          <a:p>
            <a:pPr marL="0" indent="0">
              <a:buNone/>
            </a:pPr>
            <a:endParaRPr lang="el-GR" dirty="0">
              <a:solidFill>
                <a:srgbClr val="121314"/>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278BCE84-6F38-3F7B-CF7D-DF2F9DE24161}"/>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891677B2-2B8B-9BDE-6581-225FA40FFFFB}"/>
              </a:ext>
            </a:extLst>
          </p:cNvPr>
          <p:cNvSpPr>
            <a:spLocks noGrp="1"/>
          </p:cNvSpPr>
          <p:nvPr>
            <p:ph type="sldNum" sz="quarter" idx="12"/>
          </p:nvPr>
        </p:nvSpPr>
        <p:spPr/>
        <p:txBody>
          <a:bodyPr/>
          <a:lstStyle/>
          <a:p>
            <a:fld id="{08AB70BE-1769-45B8-85A6-0C837432C7E6}" type="slidenum">
              <a:rPr lang="en-US" smtClean="0"/>
              <a:t>27</a:t>
            </a:fld>
            <a:endParaRPr lang="en-US"/>
          </a:p>
        </p:txBody>
      </p:sp>
    </p:spTree>
    <p:extLst>
      <p:ext uri="{BB962C8B-B14F-4D97-AF65-F5344CB8AC3E}">
        <p14:creationId xmlns:p14="http://schemas.microsoft.com/office/powerpoint/2010/main" val="13482407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AF62C-7944-8737-8B22-55A3D8849056}"/>
              </a:ext>
            </a:extLst>
          </p:cNvPr>
          <p:cNvSpPr>
            <a:spLocks noGrp="1"/>
          </p:cNvSpPr>
          <p:nvPr>
            <p:ph type="title"/>
          </p:nvPr>
        </p:nvSpPr>
        <p:spPr>
          <a:xfrm>
            <a:off x="905255" y="590668"/>
            <a:ext cx="11179157" cy="1329004"/>
          </a:xfrm>
        </p:spPr>
        <p:txBody>
          <a:bodyPr>
            <a:normAutofit fontScale="90000"/>
          </a:bodyPr>
          <a:lstStyle/>
          <a:p>
            <a:r>
              <a:rPr lang="el-GR" dirty="0"/>
              <a:t>28</a:t>
            </a:r>
            <a:r>
              <a:rPr lang="el-GR" baseline="30000" dirty="0"/>
              <a:t>η</a:t>
            </a:r>
            <a:r>
              <a:rPr lang="el-GR" dirty="0"/>
              <a:t> Ιανουαρίου </a:t>
            </a:r>
            <a:br>
              <a:rPr lang="el-GR" dirty="0"/>
            </a:br>
            <a:r>
              <a:rPr lang="el-GR" dirty="0"/>
              <a:t>Ευρωπαϊκή μέρα Προστασίας Προσωπικών Δεδομένων</a:t>
            </a:r>
          </a:p>
        </p:txBody>
      </p:sp>
      <p:sp>
        <p:nvSpPr>
          <p:cNvPr id="3" name="Content Placeholder 2">
            <a:extLst>
              <a:ext uri="{FF2B5EF4-FFF2-40B4-BE49-F238E27FC236}">
                <a16:creationId xmlns:a16="http://schemas.microsoft.com/office/drawing/2014/main" id="{86FC2508-BC3D-2F27-67D4-B2D708B3E531}"/>
              </a:ext>
            </a:extLst>
          </p:cNvPr>
          <p:cNvSpPr>
            <a:spLocks noGrp="1"/>
          </p:cNvSpPr>
          <p:nvPr>
            <p:ph idx="1"/>
          </p:nvPr>
        </p:nvSpPr>
        <p:spPr>
          <a:xfrm>
            <a:off x="914400" y="1919672"/>
            <a:ext cx="9914860" cy="4347659"/>
          </a:xfrm>
        </p:spPr>
        <p:txBody>
          <a:bodyPr>
            <a:noAutofit/>
          </a:bodyPr>
          <a:lstStyle/>
          <a:p>
            <a:pPr algn="just"/>
            <a:r>
              <a:rPr lang="el-GR" sz="2200" b="0" i="0" dirty="0">
                <a:solidFill>
                  <a:srgbClr val="3C4043"/>
                </a:solidFill>
                <a:effectLst/>
                <a:latin typeface="Arial" panose="020B0604020202020204" pitchFamily="34" charset="0"/>
                <a:cs typeface="Arial" panose="020B0604020202020204" pitchFamily="34" charset="0"/>
              </a:rPr>
              <a:t>Το 2006, το Συμβούλιο της Ευρώπης καθιέρωσε την 28</a:t>
            </a:r>
            <a:r>
              <a:rPr lang="el-GR" sz="2200" b="0" i="0" baseline="30000" dirty="0">
                <a:solidFill>
                  <a:srgbClr val="3C4043"/>
                </a:solidFill>
                <a:effectLst/>
                <a:latin typeface="Arial" panose="020B0604020202020204" pitchFamily="34" charset="0"/>
                <a:cs typeface="Arial" panose="020B0604020202020204" pitchFamily="34" charset="0"/>
              </a:rPr>
              <a:t>η</a:t>
            </a:r>
            <a:r>
              <a:rPr lang="el-GR" sz="2200" b="0" i="0" dirty="0">
                <a:solidFill>
                  <a:srgbClr val="3C4043"/>
                </a:solidFill>
                <a:effectLst/>
                <a:latin typeface="Arial" panose="020B0604020202020204" pitchFamily="34" charset="0"/>
                <a:cs typeface="Arial" panose="020B0604020202020204" pitchFamily="34" charset="0"/>
              </a:rPr>
              <a:t> Ιανουαρίου ως την Ευρωπαϊκή Ημέρα Προστασίας Δεδομένων</a:t>
            </a:r>
          </a:p>
          <a:p>
            <a:pPr algn="just"/>
            <a:r>
              <a:rPr lang="el-GR" sz="2200" b="0" i="0" dirty="0">
                <a:solidFill>
                  <a:srgbClr val="3C4043"/>
                </a:solidFill>
                <a:effectLst/>
                <a:latin typeface="Arial" panose="020B0604020202020204" pitchFamily="34" charset="0"/>
                <a:cs typeface="Arial" panose="020B0604020202020204" pitchFamily="34" charset="0"/>
              </a:rPr>
              <a:t>Σηματοδοτεί την ημερομηνία που, το 1981, το Συμβούλιο της Ευρώπης άνοιξε για υπογραφή τη Σύμβασή του για την προστασία των προσωπικών δεδομένων </a:t>
            </a:r>
          </a:p>
          <a:p>
            <a:pPr algn="just"/>
            <a:r>
              <a:rPr lang="el-GR" sz="2200" b="0" i="0" dirty="0">
                <a:solidFill>
                  <a:srgbClr val="3C4043"/>
                </a:solidFill>
                <a:effectLst/>
                <a:latin typeface="Arial" panose="020B0604020202020204" pitchFamily="34" charset="0"/>
                <a:cs typeface="Arial" panose="020B0604020202020204" pitchFamily="34" charset="0"/>
              </a:rPr>
              <a:t>Κάθε χρόνο, την ημέρα αυτή, οι Αρχές Προστασίας Δεδομένων διοργανώνουν διάφορες εκδηλώσεις για την ενημέρωση των πολιτών για τα δικαιώματά τους και για την ευαισθητοποίηση</a:t>
            </a:r>
          </a:p>
          <a:p>
            <a:pPr algn="just"/>
            <a:r>
              <a:rPr lang="el-GR" sz="2200" dirty="0">
                <a:solidFill>
                  <a:srgbClr val="3C4043"/>
                </a:solidFill>
                <a:latin typeface="Arial" panose="020B0604020202020204" pitchFamily="34" charset="0"/>
                <a:cs typeface="Arial" panose="020B0604020202020204" pitchFamily="34" charset="0"/>
              </a:rPr>
              <a:t>Τη φετινή χρονιά επικεντρωθήκαμε στην ενημέρωση και ευαισθητοποίηση φοιτητών διαφόρων κλάδων, δημόσιων και ιδιωτικών Πανεπιστημίων.</a:t>
            </a:r>
            <a:endParaRPr lang="el-GR" sz="2200" b="0" i="0" dirty="0">
              <a:solidFill>
                <a:srgbClr val="3C4043"/>
              </a:solidFill>
              <a:effectLst/>
              <a:latin typeface="Arial" panose="020B0604020202020204" pitchFamily="34" charset="0"/>
              <a:cs typeface="Arial" panose="020B0604020202020204" pitchFamily="34" charset="0"/>
            </a:endParaRPr>
          </a:p>
          <a:p>
            <a:pPr marL="0" indent="0" algn="just">
              <a:buNone/>
            </a:pPr>
            <a:endParaRPr lang="el-GR" sz="22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ABE5D3AE-2797-76BF-72BF-82E06F8A3144}"/>
              </a:ext>
            </a:extLst>
          </p:cNvPr>
          <p:cNvSpPr>
            <a:spLocks noGrp="1"/>
          </p:cNvSpPr>
          <p:nvPr>
            <p:ph type="sldNum" sz="quarter" idx="12"/>
          </p:nvPr>
        </p:nvSpPr>
        <p:spPr/>
        <p:txBody>
          <a:bodyPr/>
          <a:lstStyle/>
          <a:p>
            <a:fld id="{08AB70BE-1769-45B8-85A6-0C837432C7E6}" type="slidenum">
              <a:rPr lang="en-US" smtClean="0"/>
              <a:t>28</a:t>
            </a:fld>
            <a:endParaRPr lang="en-US"/>
          </a:p>
        </p:txBody>
      </p:sp>
      <p:pic>
        <p:nvPicPr>
          <p:cNvPr id="5" name="Picture 4">
            <a:extLst>
              <a:ext uri="{FF2B5EF4-FFF2-40B4-BE49-F238E27FC236}">
                <a16:creationId xmlns:a16="http://schemas.microsoft.com/office/drawing/2014/main" id="{AA64281C-3F67-0A11-CF60-C616243ECCB1}"/>
              </a:ext>
            </a:extLst>
          </p:cNvPr>
          <p:cNvPicPr>
            <a:picLocks noChangeAspect="1"/>
          </p:cNvPicPr>
          <p:nvPr/>
        </p:nvPicPr>
        <p:blipFill>
          <a:blip r:embed="rId2"/>
          <a:stretch>
            <a:fillRect/>
          </a:stretch>
        </p:blipFill>
        <p:spPr>
          <a:xfrm>
            <a:off x="193120" y="6042991"/>
            <a:ext cx="712136" cy="712136"/>
          </a:xfrm>
          <a:prstGeom prst="rect">
            <a:avLst/>
          </a:prstGeom>
        </p:spPr>
      </p:pic>
    </p:spTree>
    <p:extLst>
      <p:ext uri="{BB962C8B-B14F-4D97-AF65-F5344CB8AC3E}">
        <p14:creationId xmlns:p14="http://schemas.microsoft.com/office/powerpoint/2010/main" val="2020187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01BF4-6946-245E-FCE2-97268860DF7C}"/>
              </a:ext>
            </a:extLst>
          </p:cNvPr>
          <p:cNvSpPr>
            <a:spLocks noGrp="1"/>
          </p:cNvSpPr>
          <p:nvPr>
            <p:ph type="title"/>
          </p:nvPr>
        </p:nvSpPr>
        <p:spPr/>
        <p:txBody>
          <a:bodyPr/>
          <a:lstStyle/>
          <a:p>
            <a:r>
              <a:rPr lang="el-GR" dirty="0"/>
              <a:t>Όραμα</a:t>
            </a:r>
          </a:p>
        </p:txBody>
      </p:sp>
      <p:sp>
        <p:nvSpPr>
          <p:cNvPr id="3" name="Content Placeholder 2">
            <a:extLst>
              <a:ext uri="{FF2B5EF4-FFF2-40B4-BE49-F238E27FC236}">
                <a16:creationId xmlns:a16="http://schemas.microsoft.com/office/drawing/2014/main" id="{6F117CD1-FBBE-C472-A2F9-771C201BC9B8}"/>
              </a:ext>
            </a:extLst>
          </p:cNvPr>
          <p:cNvSpPr>
            <a:spLocks noGrp="1"/>
          </p:cNvSpPr>
          <p:nvPr>
            <p:ph idx="1"/>
          </p:nvPr>
        </p:nvSpPr>
        <p:spPr/>
        <p:txBody>
          <a:bodyPr>
            <a:normAutofit/>
          </a:bodyPr>
          <a:lstStyle/>
          <a:p>
            <a:pPr marL="0" indent="0" algn="just">
              <a:buNone/>
            </a:pPr>
            <a:endParaRPr lang="el-GR" b="0" i="0" dirty="0">
              <a:solidFill>
                <a:srgbClr val="000000"/>
              </a:solidFill>
              <a:effectLst/>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US" sz="2200" dirty="0">
                <a:solidFill>
                  <a:schemeClr val="tx1"/>
                </a:solidFill>
                <a:latin typeface="Arial" panose="020B0604020202020204" pitchFamily="34" charset="0"/>
                <a:cs typeface="Arial" panose="020B0604020202020204" pitchFamily="34" charset="0"/>
              </a:rPr>
              <a:t>H </a:t>
            </a:r>
            <a:r>
              <a:rPr lang="el-GR" sz="2200" dirty="0">
                <a:solidFill>
                  <a:schemeClr val="tx1"/>
                </a:solidFill>
                <a:latin typeface="Arial" panose="020B0604020202020204" pitchFamily="34" charset="0"/>
                <a:cs typeface="Arial" panose="020B0604020202020204" pitchFamily="34" charset="0"/>
              </a:rPr>
              <a:t>εδραίωση καλλιέργειας κουλτούρας προστασίας της ιδιωτικής ζωής και των δεδομένων προσωπικού χαρακτήρα</a:t>
            </a:r>
          </a:p>
          <a:p>
            <a:endParaRPr lang="el-GR" sz="2000" dirty="0">
              <a:solidFill>
                <a:srgbClr val="002060"/>
              </a:solidFill>
              <a:latin typeface="Arial" panose="020B0604020202020204" pitchFamily="34" charset="0"/>
              <a:cs typeface="Arial" panose="020B0604020202020204" pitchFamily="34" charset="0"/>
            </a:endParaRPr>
          </a:p>
          <a:p>
            <a:pPr marL="0" indent="0" algn="just">
              <a:buNone/>
            </a:pPr>
            <a:endParaRPr lang="el-GR" b="0" i="0" dirty="0">
              <a:solidFill>
                <a:srgbClr val="000000"/>
              </a:solidFill>
              <a:effectLst/>
              <a:latin typeface="Arial" panose="020B0604020202020204" pitchFamily="34" charset="0"/>
              <a:cs typeface="Arial" panose="020B0604020202020204" pitchFamily="34" charset="0"/>
            </a:endParaRPr>
          </a:p>
          <a:p>
            <a:pPr marL="0" indent="0">
              <a:buNone/>
            </a:pPr>
            <a:endParaRPr lang="el-GR" dirty="0"/>
          </a:p>
        </p:txBody>
      </p:sp>
      <p:pic>
        <p:nvPicPr>
          <p:cNvPr id="4" name="Picture 3">
            <a:extLst>
              <a:ext uri="{FF2B5EF4-FFF2-40B4-BE49-F238E27FC236}">
                <a16:creationId xmlns:a16="http://schemas.microsoft.com/office/drawing/2014/main" id="{51A6E28F-E9B8-2879-4556-488655306419}"/>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D578F336-CB49-4F94-9295-613CD85FE535}"/>
              </a:ext>
            </a:extLst>
          </p:cNvPr>
          <p:cNvSpPr>
            <a:spLocks noGrp="1"/>
          </p:cNvSpPr>
          <p:nvPr>
            <p:ph type="sldNum" sz="quarter" idx="12"/>
          </p:nvPr>
        </p:nvSpPr>
        <p:spPr/>
        <p:txBody>
          <a:bodyPr/>
          <a:lstStyle/>
          <a:p>
            <a:fld id="{08AB70BE-1769-45B8-85A6-0C837432C7E6}" type="slidenum">
              <a:rPr lang="en-US" smtClean="0"/>
              <a:t>29</a:t>
            </a:fld>
            <a:endParaRPr lang="en-US"/>
          </a:p>
        </p:txBody>
      </p:sp>
    </p:spTree>
    <p:extLst>
      <p:ext uri="{BB962C8B-B14F-4D97-AF65-F5344CB8AC3E}">
        <p14:creationId xmlns:p14="http://schemas.microsoft.com/office/powerpoint/2010/main" val="2999329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AC41A1-9FCA-AF98-F633-CCC6B582B5E4}"/>
              </a:ext>
            </a:extLst>
          </p:cNvPr>
          <p:cNvSpPr>
            <a:spLocks noGrp="1"/>
          </p:cNvSpPr>
          <p:nvPr>
            <p:ph idx="1"/>
          </p:nvPr>
        </p:nvSpPr>
        <p:spPr>
          <a:xfrm>
            <a:off x="748145" y="831273"/>
            <a:ext cx="10081115" cy="5211718"/>
          </a:xfrm>
        </p:spPr>
        <p:txBody>
          <a:bodyPr>
            <a:normAutofit/>
          </a:bodyPr>
          <a:lstStyle/>
          <a:p>
            <a:pPr marL="0" indent="0">
              <a:lnSpc>
                <a:spcPct val="100000"/>
              </a:lnSpc>
              <a:spcBef>
                <a:spcPct val="0"/>
              </a:spcBef>
              <a:buNone/>
            </a:pPr>
            <a:r>
              <a:rPr lang="el-GR" sz="2200" b="1" dirty="0">
                <a:solidFill>
                  <a:schemeClr val="accent2"/>
                </a:solidFill>
                <a:latin typeface="Arial" panose="020B0604020202020204" pitchFamily="34" charset="0"/>
                <a:ea typeface="+mj-ea"/>
                <a:cs typeface="Arial" panose="020B0604020202020204" pitchFamily="34" charset="0"/>
              </a:rPr>
              <a:t>Ευρωπαϊκή Σύμβαση Δικαιωμάτων του Ανθρώπου</a:t>
            </a:r>
          </a:p>
          <a:p>
            <a:pPr marL="0" indent="0">
              <a:buNone/>
            </a:pPr>
            <a:r>
              <a:rPr lang="el-GR" sz="2200" dirty="0">
                <a:latin typeface="Arial" panose="020B0604020202020204" pitchFamily="34" charset="0"/>
                <a:cs typeface="Arial" panose="020B0604020202020204" pitchFamily="34" charset="0"/>
              </a:rPr>
              <a:t>Άρθρο 8: Δικαίωμα σεβασμού της ιδιωτικής και οικογενειακής ζωής</a:t>
            </a:r>
          </a:p>
          <a:p>
            <a:pPr marL="0" indent="0">
              <a:buNone/>
            </a:pPr>
            <a:r>
              <a:rPr lang="el-GR" sz="2200" b="1" dirty="0">
                <a:solidFill>
                  <a:schemeClr val="accent2"/>
                </a:solidFill>
                <a:latin typeface="Arial" panose="020B0604020202020204" pitchFamily="34" charset="0"/>
                <a:ea typeface="+mj-ea"/>
                <a:cs typeface="Arial" panose="020B0604020202020204" pitchFamily="34" charset="0"/>
              </a:rPr>
              <a:t>Χάρτης των θεμελιωδών δικαιωμάτων της Ευρωπαϊκής Ένωσης</a:t>
            </a:r>
          </a:p>
          <a:p>
            <a:pPr marL="0" indent="0">
              <a:buNone/>
            </a:pPr>
            <a:r>
              <a:rPr lang="el-GR" sz="2200" dirty="0">
                <a:solidFill>
                  <a:srgbClr val="000000"/>
                </a:solidFill>
                <a:effectLst/>
                <a:latin typeface="Arial" panose="020B0604020202020204" pitchFamily="34" charset="0"/>
                <a:cs typeface="Arial" panose="020B0604020202020204" pitchFamily="34" charset="0"/>
              </a:rPr>
              <a:t>Άρθρο 7: Σεβασμός της ιδιωτικής και οικογενειακής ζωής</a:t>
            </a:r>
          </a:p>
          <a:p>
            <a:pPr marL="0" indent="0">
              <a:buNone/>
            </a:pPr>
            <a:r>
              <a:rPr lang="el-GR" sz="2200" dirty="0">
                <a:solidFill>
                  <a:srgbClr val="000000"/>
                </a:solidFill>
                <a:effectLst/>
                <a:latin typeface="Arial" panose="020B0604020202020204" pitchFamily="34" charset="0"/>
                <a:cs typeface="Arial" panose="020B0604020202020204" pitchFamily="34" charset="0"/>
              </a:rPr>
              <a:t>Άρθρο 8: Προστασία των δεδομένων προσωπικού χαρακτήρα</a:t>
            </a:r>
          </a:p>
          <a:p>
            <a:pPr marL="0" indent="0">
              <a:buNone/>
            </a:pPr>
            <a:r>
              <a:rPr lang="el-GR" sz="2200" b="1" dirty="0">
                <a:solidFill>
                  <a:schemeClr val="accent2"/>
                </a:solidFill>
                <a:latin typeface="Arial" panose="020B0604020202020204" pitchFamily="34" charset="0"/>
                <a:ea typeface="+mj-ea"/>
                <a:cs typeface="Arial" panose="020B0604020202020204" pitchFamily="34" charset="0"/>
              </a:rPr>
              <a:t>Σύνταγμα της Κυπριακής Δημοκρατίας</a:t>
            </a:r>
          </a:p>
          <a:p>
            <a:pPr marL="0" indent="0">
              <a:buNone/>
            </a:pPr>
            <a:r>
              <a:rPr lang="el-GR" sz="2200" b="0" i="0" dirty="0">
                <a:solidFill>
                  <a:srgbClr val="3C4043"/>
                </a:solidFill>
                <a:effectLst/>
                <a:latin typeface="Arial" panose="020B0604020202020204" pitchFamily="34" charset="0"/>
                <a:cs typeface="Arial" panose="020B0604020202020204" pitchFamily="34" charset="0"/>
              </a:rPr>
              <a:t>Άρθρο 15: Σεβασμός στην ιδιωτική και οικογενειακή ζωή </a:t>
            </a:r>
          </a:p>
          <a:p>
            <a:pPr marL="0" indent="0">
              <a:buNone/>
            </a:pPr>
            <a:r>
              <a:rPr lang="el-GR" sz="2200" b="0" i="0" dirty="0">
                <a:solidFill>
                  <a:srgbClr val="3C4043"/>
                </a:solidFill>
                <a:effectLst/>
                <a:latin typeface="Arial" panose="020B0604020202020204" pitchFamily="34" charset="0"/>
                <a:cs typeface="Arial" panose="020B0604020202020204" pitchFamily="34" charset="0"/>
              </a:rPr>
              <a:t>Άρθρο 17: Απόρρητο της αλληλογραφίας και κάθε άλλης μορφής επικοινωνίας</a:t>
            </a:r>
            <a:endParaRPr lang="el-GR" sz="2200" b="1" i="0" dirty="0">
              <a:solidFill>
                <a:srgbClr val="000000"/>
              </a:solidFill>
              <a:effectLst/>
              <a:latin typeface="Arial" panose="020B0604020202020204" pitchFamily="34" charset="0"/>
              <a:cs typeface="Arial" panose="020B0604020202020204" pitchFamily="34" charset="0"/>
            </a:endParaRPr>
          </a:p>
          <a:p>
            <a:pPr marL="0" indent="0">
              <a:buNone/>
            </a:pPr>
            <a:endParaRPr lang="el-GR" dirty="0"/>
          </a:p>
        </p:txBody>
      </p:sp>
      <p:sp>
        <p:nvSpPr>
          <p:cNvPr id="4" name="Slide Number Placeholder 3">
            <a:extLst>
              <a:ext uri="{FF2B5EF4-FFF2-40B4-BE49-F238E27FC236}">
                <a16:creationId xmlns:a16="http://schemas.microsoft.com/office/drawing/2014/main" id="{25347B56-F1BF-8FC2-57C0-139A4EB98BB0}"/>
              </a:ext>
            </a:extLst>
          </p:cNvPr>
          <p:cNvSpPr>
            <a:spLocks noGrp="1"/>
          </p:cNvSpPr>
          <p:nvPr>
            <p:ph type="sldNum" sz="quarter" idx="12"/>
          </p:nvPr>
        </p:nvSpPr>
        <p:spPr/>
        <p:txBody>
          <a:bodyPr/>
          <a:lstStyle/>
          <a:p>
            <a:fld id="{08AB70BE-1769-45B8-85A6-0C837432C7E6}" type="slidenum">
              <a:rPr lang="en-US" smtClean="0"/>
              <a:t>3</a:t>
            </a:fld>
            <a:endParaRPr lang="en-US"/>
          </a:p>
        </p:txBody>
      </p:sp>
      <p:pic>
        <p:nvPicPr>
          <p:cNvPr id="5" name="Picture 4">
            <a:extLst>
              <a:ext uri="{FF2B5EF4-FFF2-40B4-BE49-F238E27FC236}">
                <a16:creationId xmlns:a16="http://schemas.microsoft.com/office/drawing/2014/main" id="{5E7A271B-83D5-2665-92CC-12C84EF5CDF8}"/>
              </a:ext>
            </a:extLst>
          </p:cNvPr>
          <p:cNvPicPr>
            <a:picLocks noChangeAspect="1"/>
          </p:cNvPicPr>
          <p:nvPr/>
        </p:nvPicPr>
        <p:blipFill>
          <a:blip r:embed="rId2"/>
          <a:stretch>
            <a:fillRect/>
          </a:stretch>
        </p:blipFill>
        <p:spPr>
          <a:xfrm>
            <a:off x="193120" y="6042991"/>
            <a:ext cx="712136" cy="712136"/>
          </a:xfrm>
          <a:prstGeom prst="rect">
            <a:avLst/>
          </a:prstGeom>
        </p:spPr>
      </p:pic>
    </p:spTree>
    <p:extLst>
      <p:ext uri="{BB962C8B-B14F-4D97-AF65-F5344CB8AC3E}">
        <p14:creationId xmlns:p14="http://schemas.microsoft.com/office/powerpoint/2010/main" val="33931970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D92B64-E782-FC15-F82A-615FF3B33603}"/>
              </a:ext>
            </a:extLst>
          </p:cNvPr>
          <p:cNvSpPr>
            <a:spLocks noGrp="1"/>
          </p:cNvSpPr>
          <p:nvPr>
            <p:ph idx="1"/>
          </p:nvPr>
        </p:nvSpPr>
        <p:spPr/>
        <p:txBody>
          <a:bodyPr/>
          <a:lstStyle/>
          <a:p>
            <a:pPr marL="0" indent="0">
              <a:buNone/>
            </a:pPr>
            <a:endParaRPr lang="en-US" sz="3600" b="1" dirty="0">
              <a:solidFill>
                <a:schemeClr val="accent2">
                  <a:lumMod val="75000"/>
                </a:schemeClr>
              </a:solidFill>
              <a:latin typeface="Arial" panose="020B0604020202020204" pitchFamily="34" charset="0"/>
              <a:cs typeface="Arial" panose="020B0604020202020204" pitchFamily="34" charset="0"/>
            </a:endParaRPr>
          </a:p>
          <a:p>
            <a:pPr marL="0" indent="0">
              <a:buNone/>
            </a:pPr>
            <a:r>
              <a:rPr lang="el-GR" sz="3600" b="1" dirty="0">
                <a:solidFill>
                  <a:schemeClr val="accent2">
                    <a:lumMod val="75000"/>
                  </a:schemeClr>
                </a:solidFill>
                <a:latin typeface="Arial" panose="020B0604020202020204" pitchFamily="34" charset="0"/>
                <a:cs typeface="Arial" panose="020B0604020202020204" pitchFamily="34" charset="0"/>
              </a:rPr>
              <a:t>Ευχαριστώ για την προσοχή σας!</a:t>
            </a:r>
            <a:endParaRPr lang="en-US" sz="3600" dirty="0">
              <a:solidFill>
                <a:schemeClr val="accent2">
                  <a:lumMod val="75000"/>
                </a:schemeClr>
              </a:solidFill>
              <a:latin typeface="Arial" panose="020B0604020202020204" pitchFamily="34" charset="0"/>
              <a:cs typeface="Arial" panose="020B0604020202020204" pitchFamily="34" charset="0"/>
            </a:endParaRPr>
          </a:p>
          <a:p>
            <a:pPr marL="0" indent="0">
              <a:buNone/>
            </a:pPr>
            <a:endParaRPr lang="el-GR" dirty="0"/>
          </a:p>
        </p:txBody>
      </p:sp>
      <p:pic>
        <p:nvPicPr>
          <p:cNvPr id="4" name="Picture 3">
            <a:extLst>
              <a:ext uri="{FF2B5EF4-FFF2-40B4-BE49-F238E27FC236}">
                <a16:creationId xmlns:a16="http://schemas.microsoft.com/office/drawing/2014/main" id="{F57FB144-6E6D-0A1A-FD2B-8CDB9F293D15}"/>
              </a:ext>
            </a:extLst>
          </p:cNvPr>
          <p:cNvPicPr>
            <a:picLocks noChangeAspect="1"/>
          </p:cNvPicPr>
          <p:nvPr/>
        </p:nvPicPr>
        <p:blipFill>
          <a:blip r:embed="rId2"/>
          <a:stretch>
            <a:fillRect/>
          </a:stretch>
        </p:blipFill>
        <p:spPr>
          <a:xfrm>
            <a:off x="193120" y="6042991"/>
            <a:ext cx="712136" cy="712136"/>
          </a:xfrm>
          <a:prstGeom prst="rect">
            <a:avLst/>
          </a:prstGeom>
        </p:spPr>
      </p:pic>
      <p:sp>
        <p:nvSpPr>
          <p:cNvPr id="2" name="Slide Number Placeholder 1">
            <a:extLst>
              <a:ext uri="{FF2B5EF4-FFF2-40B4-BE49-F238E27FC236}">
                <a16:creationId xmlns:a16="http://schemas.microsoft.com/office/drawing/2014/main" id="{3175F2E8-35F2-FB2B-8D03-F532088BF739}"/>
              </a:ext>
            </a:extLst>
          </p:cNvPr>
          <p:cNvSpPr>
            <a:spLocks noGrp="1"/>
          </p:cNvSpPr>
          <p:nvPr>
            <p:ph type="sldNum" sz="quarter" idx="12"/>
          </p:nvPr>
        </p:nvSpPr>
        <p:spPr/>
        <p:txBody>
          <a:bodyPr/>
          <a:lstStyle/>
          <a:p>
            <a:fld id="{08AB70BE-1769-45B8-85A6-0C837432C7E6}" type="slidenum">
              <a:rPr lang="en-US" smtClean="0"/>
              <a:t>30</a:t>
            </a:fld>
            <a:endParaRPr lang="en-US"/>
          </a:p>
        </p:txBody>
      </p:sp>
    </p:spTree>
    <p:extLst>
      <p:ext uri="{BB962C8B-B14F-4D97-AF65-F5344CB8AC3E}">
        <p14:creationId xmlns:p14="http://schemas.microsoft.com/office/powerpoint/2010/main" val="42211202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7666A5-FE26-0E2B-4765-C6ADC31C9FF1}"/>
              </a:ext>
            </a:extLst>
          </p:cNvPr>
          <p:cNvSpPr>
            <a:spLocks noGrp="1"/>
          </p:cNvSpPr>
          <p:nvPr>
            <p:ph idx="1"/>
          </p:nvPr>
        </p:nvSpPr>
        <p:spPr>
          <a:xfrm>
            <a:off x="914400" y="906011"/>
            <a:ext cx="9914860" cy="4303553"/>
          </a:xfrm>
        </p:spPr>
        <p:txBody>
          <a:bodyPr>
            <a:normAutofit fontScale="92500" lnSpcReduction="20000"/>
          </a:bodyPr>
          <a:lstStyle/>
          <a:p>
            <a:pPr marL="0" indent="0">
              <a:buNone/>
            </a:pPr>
            <a:r>
              <a:rPr lang="el-GR" sz="2000" b="1" dirty="0">
                <a:solidFill>
                  <a:srgbClr val="18818C"/>
                </a:solidFill>
                <a:latin typeface="Arial" panose="020B0604020202020204" pitchFamily="34" charset="0"/>
                <a:cs typeface="Arial" panose="020B0604020202020204" pitchFamily="34" charset="0"/>
              </a:rPr>
              <a:t>Γραφείο Επιτρόπου Προστασίας</a:t>
            </a:r>
          </a:p>
          <a:p>
            <a:pPr marL="0" indent="0">
              <a:buNone/>
            </a:pPr>
            <a:r>
              <a:rPr lang="el-GR" sz="2000" b="1" dirty="0">
                <a:solidFill>
                  <a:srgbClr val="18818C"/>
                </a:solidFill>
                <a:latin typeface="Arial" panose="020B0604020202020204" pitchFamily="34" charset="0"/>
                <a:cs typeface="Arial" panose="020B0604020202020204" pitchFamily="34" charset="0"/>
              </a:rPr>
              <a:t>Δεδομένων Προσωπικού Χαρακτήρα</a:t>
            </a:r>
          </a:p>
          <a:p>
            <a:pPr marL="0" indent="0">
              <a:buNone/>
            </a:pPr>
            <a:endParaRPr lang="el-GR" sz="2000" dirty="0">
              <a:solidFill>
                <a:srgbClr val="18818C"/>
              </a:solidFill>
              <a:latin typeface="Arial" panose="020B0604020202020204" pitchFamily="34" charset="0"/>
              <a:cs typeface="Arial" panose="020B0604020202020204" pitchFamily="34" charset="0"/>
            </a:endParaRPr>
          </a:p>
          <a:p>
            <a:pPr marL="0" indent="0">
              <a:buNone/>
            </a:pPr>
            <a:r>
              <a:rPr lang="el-GR" sz="2000" dirty="0">
                <a:solidFill>
                  <a:srgbClr val="18818C"/>
                </a:solidFill>
                <a:latin typeface="Arial" panose="020B0604020202020204" pitchFamily="34" charset="0"/>
                <a:cs typeface="Arial" panose="020B0604020202020204" pitchFamily="34" charset="0"/>
              </a:rPr>
              <a:t>Κυπρ</a:t>
            </a:r>
            <a:r>
              <a:rPr lang="el-GR" dirty="0">
                <a:solidFill>
                  <a:srgbClr val="18818C"/>
                </a:solidFill>
                <a:latin typeface="Arial" panose="020B0604020202020204" pitchFamily="34" charset="0"/>
                <a:cs typeface="Arial" panose="020B0604020202020204" pitchFamily="34" charset="0"/>
              </a:rPr>
              <a:t>άνορος 15</a:t>
            </a:r>
            <a:r>
              <a:rPr lang="el-GR" sz="2000" dirty="0">
                <a:solidFill>
                  <a:srgbClr val="18818C"/>
                </a:solidFill>
                <a:latin typeface="Arial" panose="020B0604020202020204" pitchFamily="34" charset="0"/>
                <a:cs typeface="Arial" panose="020B0604020202020204" pitchFamily="34" charset="0"/>
              </a:rPr>
              <a:t>, 1061 Λευκωσία</a:t>
            </a:r>
          </a:p>
          <a:p>
            <a:pPr marL="0" indent="0">
              <a:buNone/>
            </a:pPr>
            <a:r>
              <a:rPr lang="el-GR" sz="2000" dirty="0">
                <a:solidFill>
                  <a:srgbClr val="18818C"/>
                </a:solidFill>
                <a:latin typeface="Arial" panose="020B0604020202020204" pitchFamily="34" charset="0"/>
                <a:cs typeface="Arial" panose="020B0604020202020204" pitchFamily="34" charset="0"/>
              </a:rPr>
              <a:t>Τ.Θ. 23378, 1682 Λευκωσία</a:t>
            </a:r>
          </a:p>
          <a:p>
            <a:pPr marL="0" indent="0">
              <a:buNone/>
            </a:pPr>
            <a:endParaRPr lang="el-GR" sz="2000" dirty="0">
              <a:solidFill>
                <a:srgbClr val="18818C"/>
              </a:solidFill>
              <a:latin typeface="Arial" panose="020B0604020202020204" pitchFamily="34" charset="0"/>
              <a:cs typeface="Arial" panose="020B0604020202020204" pitchFamily="34" charset="0"/>
            </a:endParaRPr>
          </a:p>
          <a:p>
            <a:pPr marL="0" indent="0">
              <a:buNone/>
            </a:pPr>
            <a:r>
              <a:rPr lang="el-GR" sz="2000" dirty="0" err="1">
                <a:solidFill>
                  <a:srgbClr val="18818C"/>
                </a:solidFill>
                <a:latin typeface="Arial" panose="020B0604020202020204" pitchFamily="34" charset="0"/>
                <a:cs typeface="Arial" panose="020B0604020202020204" pitchFamily="34" charset="0"/>
              </a:rPr>
              <a:t>Τηλ</a:t>
            </a:r>
            <a:r>
              <a:rPr lang="el-GR" sz="2000" dirty="0">
                <a:solidFill>
                  <a:srgbClr val="18818C"/>
                </a:solidFill>
                <a:latin typeface="Arial" panose="020B0604020202020204" pitchFamily="34" charset="0"/>
                <a:cs typeface="Arial" panose="020B0604020202020204" pitchFamily="34" charset="0"/>
              </a:rPr>
              <a:t>.: 22818456, Φαξ: 22304565</a:t>
            </a:r>
          </a:p>
          <a:p>
            <a:pPr marL="0" indent="0">
              <a:buNone/>
            </a:pPr>
            <a:r>
              <a:rPr lang="el-GR" sz="2000" dirty="0">
                <a:solidFill>
                  <a:srgbClr val="18818C"/>
                </a:solidFill>
                <a:latin typeface="Arial" panose="020B0604020202020204" pitchFamily="34" charset="0"/>
                <a:cs typeface="Arial" panose="020B0604020202020204" pitchFamily="34" charset="0"/>
              </a:rPr>
              <a:t>E-</a:t>
            </a:r>
            <a:r>
              <a:rPr lang="el-GR" sz="2000" dirty="0" err="1">
                <a:solidFill>
                  <a:srgbClr val="18818C"/>
                </a:solidFill>
                <a:latin typeface="Arial" panose="020B0604020202020204" pitchFamily="34" charset="0"/>
                <a:cs typeface="Arial" panose="020B0604020202020204" pitchFamily="34" charset="0"/>
              </a:rPr>
              <a:t>mail</a:t>
            </a:r>
            <a:r>
              <a:rPr lang="el-GR" sz="2000" dirty="0">
                <a:solidFill>
                  <a:srgbClr val="18818C"/>
                </a:solidFill>
                <a:latin typeface="Arial" panose="020B0604020202020204" pitchFamily="34" charset="0"/>
                <a:cs typeface="Arial" panose="020B0604020202020204" pitchFamily="34" charset="0"/>
              </a:rPr>
              <a:t>: commissioner@dataprotection.gov.cy</a:t>
            </a:r>
          </a:p>
          <a:p>
            <a:pPr marL="0" indent="0">
              <a:buNone/>
            </a:pPr>
            <a:endParaRPr lang="el-GR" sz="2000" dirty="0">
              <a:solidFill>
                <a:srgbClr val="18818C"/>
              </a:solidFill>
              <a:latin typeface="Arial" panose="020B0604020202020204" pitchFamily="34" charset="0"/>
              <a:cs typeface="Arial" panose="020B0604020202020204" pitchFamily="34" charset="0"/>
            </a:endParaRPr>
          </a:p>
          <a:p>
            <a:pPr marL="0" indent="0">
              <a:buNone/>
            </a:pPr>
            <a:r>
              <a:rPr lang="el-GR" sz="2000" dirty="0">
                <a:solidFill>
                  <a:srgbClr val="18818C"/>
                </a:solidFill>
                <a:latin typeface="Arial" panose="020B0604020202020204" pitchFamily="34" charset="0"/>
                <a:cs typeface="Arial" panose="020B0604020202020204" pitchFamily="34" charset="0"/>
              </a:rPr>
              <a:t>www.dataprotection.gov.cy </a:t>
            </a:r>
          </a:p>
          <a:p>
            <a:endParaRPr lang="el-GR" dirty="0"/>
          </a:p>
        </p:txBody>
      </p:sp>
      <p:pic>
        <p:nvPicPr>
          <p:cNvPr id="4" name="Picture 3">
            <a:extLst>
              <a:ext uri="{FF2B5EF4-FFF2-40B4-BE49-F238E27FC236}">
                <a16:creationId xmlns:a16="http://schemas.microsoft.com/office/drawing/2014/main" id="{1B8730B6-D94B-4235-6A8E-46DB077FFD43}"/>
              </a:ext>
            </a:extLst>
          </p:cNvPr>
          <p:cNvPicPr>
            <a:picLocks noChangeAspect="1"/>
          </p:cNvPicPr>
          <p:nvPr/>
        </p:nvPicPr>
        <p:blipFill>
          <a:blip r:embed="rId2"/>
          <a:stretch>
            <a:fillRect/>
          </a:stretch>
        </p:blipFill>
        <p:spPr>
          <a:xfrm>
            <a:off x="193120" y="5911264"/>
            <a:ext cx="712136" cy="712136"/>
          </a:xfrm>
          <a:prstGeom prst="rect">
            <a:avLst/>
          </a:prstGeom>
        </p:spPr>
      </p:pic>
      <p:sp>
        <p:nvSpPr>
          <p:cNvPr id="2" name="Slide Number Placeholder 1">
            <a:extLst>
              <a:ext uri="{FF2B5EF4-FFF2-40B4-BE49-F238E27FC236}">
                <a16:creationId xmlns:a16="http://schemas.microsoft.com/office/drawing/2014/main" id="{58164E80-ECCD-048F-4FBD-B85D7A6C6583}"/>
              </a:ext>
            </a:extLst>
          </p:cNvPr>
          <p:cNvSpPr>
            <a:spLocks noGrp="1"/>
          </p:cNvSpPr>
          <p:nvPr>
            <p:ph type="sldNum" sz="quarter" idx="12"/>
          </p:nvPr>
        </p:nvSpPr>
        <p:spPr/>
        <p:txBody>
          <a:bodyPr/>
          <a:lstStyle/>
          <a:p>
            <a:fld id="{08AB70BE-1769-45B8-85A6-0C837432C7E6}" type="slidenum">
              <a:rPr lang="en-US" smtClean="0"/>
              <a:t>31</a:t>
            </a:fld>
            <a:endParaRPr lang="en-US"/>
          </a:p>
        </p:txBody>
      </p:sp>
    </p:spTree>
    <p:extLst>
      <p:ext uri="{BB962C8B-B14F-4D97-AF65-F5344CB8AC3E}">
        <p14:creationId xmlns:p14="http://schemas.microsoft.com/office/powerpoint/2010/main" val="3508494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783B6-7779-CFD4-5521-B67456F54780}"/>
              </a:ext>
            </a:extLst>
          </p:cNvPr>
          <p:cNvSpPr>
            <a:spLocks noGrp="1"/>
          </p:cNvSpPr>
          <p:nvPr>
            <p:ph type="title"/>
          </p:nvPr>
        </p:nvSpPr>
        <p:spPr/>
        <p:txBody>
          <a:bodyPr/>
          <a:lstStyle/>
          <a:p>
            <a:r>
              <a:rPr lang="el-GR" dirty="0"/>
              <a:t>Βασικές </a:t>
            </a:r>
            <a:r>
              <a:rPr lang="el-GR" dirty="0">
                <a:solidFill>
                  <a:srgbClr val="18818C"/>
                </a:solidFill>
              </a:rPr>
              <a:t>έννοιες</a:t>
            </a:r>
          </a:p>
        </p:txBody>
      </p:sp>
      <p:sp>
        <p:nvSpPr>
          <p:cNvPr id="3" name="Content Placeholder 2">
            <a:extLst>
              <a:ext uri="{FF2B5EF4-FFF2-40B4-BE49-F238E27FC236}">
                <a16:creationId xmlns:a16="http://schemas.microsoft.com/office/drawing/2014/main" id="{6C473E83-E146-2B32-4D8A-089400C2CD6F}"/>
              </a:ext>
            </a:extLst>
          </p:cNvPr>
          <p:cNvSpPr>
            <a:spLocks noGrp="1"/>
          </p:cNvSpPr>
          <p:nvPr>
            <p:ph idx="1"/>
          </p:nvPr>
        </p:nvSpPr>
        <p:spPr/>
        <p:txBody>
          <a:bodyPr>
            <a:normAutofit/>
          </a:bodyPr>
          <a:lstStyle/>
          <a:p>
            <a:pPr algn="just"/>
            <a:r>
              <a:rPr lang="el-GR" sz="2200" b="1" dirty="0">
                <a:solidFill>
                  <a:srgbClr val="18818C"/>
                </a:solidFill>
                <a:latin typeface="Arial" panose="020B0604020202020204" pitchFamily="34" charset="0"/>
                <a:cs typeface="Arial" panose="020B0604020202020204" pitchFamily="34" charset="0"/>
              </a:rPr>
              <a:t>Δεδομένα προσωπικού χαρακτήρα</a:t>
            </a:r>
            <a:r>
              <a:rPr lang="el-GR" sz="2200" dirty="0">
                <a:solidFill>
                  <a:srgbClr val="18818C"/>
                </a:solidFill>
                <a:latin typeface="Arial" panose="020B0604020202020204" pitchFamily="34" charset="0"/>
                <a:cs typeface="Arial" panose="020B0604020202020204" pitchFamily="34" charset="0"/>
              </a:rPr>
              <a:t>:</a:t>
            </a:r>
            <a:r>
              <a:rPr lang="el-GR" sz="2200" dirty="0">
                <a:solidFill>
                  <a:srgbClr val="4B6760"/>
                </a:solidFill>
                <a:latin typeface="Arial" panose="020B0604020202020204" pitchFamily="34" charset="0"/>
                <a:cs typeface="Arial" panose="020B0604020202020204" pitchFamily="34" charset="0"/>
              </a:rPr>
              <a:t> </a:t>
            </a:r>
            <a:r>
              <a:rPr lang="el-GR" sz="2200" dirty="0">
                <a:solidFill>
                  <a:schemeClr val="tx1"/>
                </a:solidFill>
                <a:latin typeface="Arial" panose="020B0604020202020204" pitchFamily="34" charset="0"/>
                <a:cs typeface="Arial" panose="020B0604020202020204" pitchFamily="34" charset="0"/>
              </a:rPr>
              <a:t>κάθε πληροφορία που άμεσα ή έμμεσα ταυτοποιεί ή μπορεί να ταυτοποιήσει ένα φυσικό πρόσωπο εν ζωή («υποκείμενο των δεδομένων») </a:t>
            </a:r>
          </a:p>
          <a:p>
            <a:pPr marL="0" indent="0" algn="just">
              <a:buNone/>
            </a:pPr>
            <a:endParaRPr lang="el-GR" sz="2200" dirty="0">
              <a:solidFill>
                <a:schemeClr val="tx1"/>
              </a:solidFill>
              <a:latin typeface="Arial" panose="020B0604020202020204" pitchFamily="34" charset="0"/>
              <a:cs typeface="Arial" panose="020B0604020202020204" pitchFamily="34" charset="0"/>
            </a:endParaRPr>
          </a:p>
          <a:p>
            <a:pPr algn="just"/>
            <a:r>
              <a:rPr lang="el-GR" sz="2200" b="1" dirty="0">
                <a:solidFill>
                  <a:srgbClr val="18818C"/>
                </a:solidFill>
                <a:latin typeface="Arial" panose="020B0604020202020204" pitchFamily="34" charset="0"/>
                <a:cs typeface="Arial" panose="020B0604020202020204" pitchFamily="34" charset="0"/>
              </a:rPr>
              <a:t>Επεξεργασία</a:t>
            </a:r>
            <a:r>
              <a:rPr lang="el-GR" sz="2200" dirty="0">
                <a:solidFill>
                  <a:srgbClr val="18818C"/>
                </a:solidFill>
                <a:latin typeface="Arial" panose="020B0604020202020204" pitchFamily="34" charset="0"/>
                <a:cs typeface="Arial" panose="020B0604020202020204" pitchFamily="34" charset="0"/>
              </a:rPr>
              <a:t>: </a:t>
            </a:r>
            <a:r>
              <a:rPr lang="el-GR" sz="2200" dirty="0">
                <a:latin typeface="Arial" panose="020B0604020202020204" pitchFamily="34" charset="0"/>
                <a:cs typeface="Arial" panose="020B0604020202020204" pitchFamily="34" charset="0"/>
              </a:rPr>
              <a:t>κάθε πράξη ή σειρά πράξεων (π.χ. συλλογή, κοινοποίηση, διαγραφή </a:t>
            </a:r>
            <a:r>
              <a:rPr lang="el-GR" sz="2200" dirty="0" err="1">
                <a:latin typeface="Arial" panose="020B0604020202020204" pitchFamily="34" charset="0"/>
                <a:cs typeface="Arial" panose="020B0604020202020204" pitchFamily="34" charset="0"/>
              </a:rPr>
              <a:t>κτλ</a:t>
            </a:r>
            <a:r>
              <a:rPr lang="el-GR" sz="2200" dirty="0">
                <a:latin typeface="Arial" panose="020B0604020202020204" pitchFamily="34" charset="0"/>
                <a:cs typeface="Arial" panose="020B0604020202020204" pitchFamily="34" charset="0"/>
              </a:rPr>
              <a:t>) που πραγματοποιείται με ή χωρίς τη χρήση αυτοματοποιημένων μέσων, σε δεδομένα ή σε σύνολα δεδομένων προσωπικού χαρακτήρα</a:t>
            </a:r>
          </a:p>
          <a:p>
            <a:pPr marL="0" indent="0">
              <a:buNone/>
            </a:pPr>
            <a:endParaRPr lang="el-GR" dirty="0"/>
          </a:p>
        </p:txBody>
      </p:sp>
      <p:pic>
        <p:nvPicPr>
          <p:cNvPr id="4" name="Picture 3">
            <a:extLst>
              <a:ext uri="{FF2B5EF4-FFF2-40B4-BE49-F238E27FC236}">
                <a16:creationId xmlns:a16="http://schemas.microsoft.com/office/drawing/2014/main" id="{08D93D0B-9A9C-2921-378B-3F9F4EA0626E}"/>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4F57CF96-6B07-D626-758E-A21483979E29}"/>
              </a:ext>
            </a:extLst>
          </p:cNvPr>
          <p:cNvSpPr>
            <a:spLocks noGrp="1"/>
          </p:cNvSpPr>
          <p:nvPr>
            <p:ph type="sldNum" sz="quarter" idx="12"/>
          </p:nvPr>
        </p:nvSpPr>
        <p:spPr/>
        <p:txBody>
          <a:bodyPr/>
          <a:lstStyle/>
          <a:p>
            <a:fld id="{08AB70BE-1769-45B8-85A6-0C837432C7E6}" type="slidenum">
              <a:rPr lang="en-US" smtClean="0"/>
              <a:t>4</a:t>
            </a:fld>
            <a:endParaRPr lang="en-US"/>
          </a:p>
        </p:txBody>
      </p:sp>
    </p:spTree>
    <p:extLst>
      <p:ext uri="{BB962C8B-B14F-4D97-AF65-F5344CB8AC3E}">
        <p14:creationId xmlns:p14="http://schemas.microsoft.com/office/powerpoint/2010/main" val="3529576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8E57C0-3DF9-12CA-60FD-ED92018C7891}"/>
              </a:ext>
            </a:extLst>
          </p:cNvPr>
          <p:cNvSpPr>
            <a:spLocks noGrp="1"/>
          </p:cNvSpPr>
          <p:nvPr>
            <p:ph idx="1"/>
          </p:nvPr>
        </p:nvSpPr>
        <p:spPr>
          <a:xfrm>
            <a:off x="914400" y="813732"/>
            <a:ext cx="9914860" cy="5125675"/>
          </a:xfrm>
        </p:spPr>
        <p:txBody>
          <a:bodyPr/>
          <a:lstStyle/>
          <a:p>
            <a:pPr algn="just"/>
            <a:r>
              <a:rPr lang="el-GR" sz="2200" b="1" dirty="0">
                <a:solidFill>
                  <a:srgbClr val="18818C"/>
                </a:solidFill>
                <a:latin typeface="Arial" panose="020B0604020202020204" pitchFamily="34" charset="0"/>
                <a:cs typeface="Arial" panose="020B0604020202020204" pitchFamily="34" charset="0"/>
              </a:rPr>
              <a:t>Υπεύθυνος επεξεργασίας</a:t>
            </a:r>
            <a:r>
              <a:rPr lang="el-GR" sz="2200" dirty="0">
                <a:solidFill>
                  <a:srgbClr val="23568E"/>
                </a:solidFill>
                <a:latin typeface="Arial" panose="020B0604020202020204" pitchFamily="34" charset="0"/>
                <a:cs typeface="Arial" panose="020B0604020202020204" pitchFamily="34" charset="0"/>
              </a:rPr>
              <a:t>: </a:t>
            </a:r>
            <a:r>
              <a:rPr lang="el-GR" sz="2200" dirty="0">
                <a:latin typeface="Arial" panose="020B0604020202020204" pitchFamily="34" charset="0"/>
                <a:cs typeface="Arial" panose="020B0604020202020204" pitchFamily="34" charset="0"/>
              </a:rPr>
              <a:t>το φυσικό ή νομικό πρόσωπο, η δημόσια αρχή, η υπηρεσία ή άλλος φορέας που, μόνα τους ή από κοινού με άλλα, καθορίζουν τους σκοπούς και τον τρόπο επεξεργασίας των δεδομένων προσωπικού χαρακτήρα, τα μέσα για την επίτευξη των σκοπών αυτών, καθώς και την πολιτική και τα μέτρα ασφαλείας για τη διασφάλιση του απορρήτου και την προστασία των προσωπικών δεδομένων</a:t>
            </a:r>
          </a:p>
          <a:p>
            <a:pPr marL="0" indent="0" algn="just">
              <a:buNone/>
            </a:pPr>
            <a:endParaRPr lang="en-US" sz="2200" dirty="0">
              <a:latin typeface="Arial" panose="020B0604020202020204" pitchFamily="34" charset="0"/>
              <a:cs typeface="Arial" panose="020B0604020202020204" pitchFamily="34" charset="0"/>
            </a:endParaRPr>
          </a:p>
          <a:p>
            <a:pPr algn="just"/>
            <a:r>
              <a:rPr lang="el-GR" sz="2200" b="1" dirty="0">
                <a:solidFill>
                  <a:srgbClr val="18818C"/>
                </a:solidFill>
                <a:latin typeface="Arial" panose="020B0604020202020204" pitchFamily="34" charset="0"/>
                <a:cs typeface="Arial" panose="020B0604020202020204" pitchFamily="34" charset="0"/>
              </a:rPr>
              <a:t>Εκτελών την επεξεργασία</a:t>
            </a:r>
            <a:r>
              <a:rPr lang="el-GR" sz="2200" dirty="0">
                <a:solidFill>
                  <a:srgbClr val="18818C"/>
                </a:solidFill>
                <a:latin typeface="Arial" panose="020B0604020202020204" pitchFamily="34" charset="0"/>
                <a:cs typeface="Arial" panose="020B0604020202020204" pitchFamily="34" charset="0"/>
              </a:rPr>
              <a:t>: </a:t>
            </a:r>
            <a:r>
              <a:rPr lang="el-GR" sz="2200" dirty="0">
                <a:latin typeface="Arial" panose="020B0604020202020204" pitchFamily="34" charset="0"/>
                <a:cs typeface="Arial" panose="020B0604020202020204" pitchFamily="34" charset="0"/>
              </a:rPr>
              <a:t>το φυσικό ή νομικό πρόσωπο, η δημόσια αρχή, η υπηρεσία ή άλλος φορέας που επεξεργάζεται δεδομένα προσωπικού χαρακτήρα για λογαριασμό του υπευθύνου επεξεργασίας </a:t>
            </a:r>
          </a:p>
          <a:p>
            <a:pPr marL="0" indent="0">
              <a:buNone/>
            </a:pPr>
            <a:endParaRPr lang="el-GR" dirty="0"/>
          </a:p>
        </p:txBody>
      </p:sp>
      <p:pic>
        <p:nvPicPr>
          <p:cNvPr id="4" name="Picture 3">
            <a:extLst>
              <a:ext uri="{FF2B5EF4-FFF2-40B4-BE49-F238E27FC236}">
                <a16:creationId xmlns:a16="http://schemas.microsoft.com/office/drawing/2014/main" id="{5E0F7214-8A7D-8E51-CE4E-C7060BAEA4AB}"/>
              </a:ext>
            </a:extLst>
          </p:cNvPr>
          <p:cNvPicPr>
            <a:picLocks noChangeAspect="1"/>
          </p:cNvPicPr>
          <p:nvPr/>
        </p:nvPicPr>
        <p:blipFill>
          <a:blip r:embed="rId2"/>
          <a:stretch>
            <a:fillRect/>
          </a:stretch>
        </p:blipFill>
        <p:spPr>
          <a:xfrm>
            <a:off x="193120" y="6042991"/>
            <a:ext cx="712136" cy="712136"/>
          </a:xfrm>
          <a:prstGeom prst="rect">
            <a:avLst/>
          </a:prstGeom>
        </p:spPr>
      </p:pic>
      <p:sp>
        <p:nvSpPr>
          <p:cNvPr id="2" name="Slide Number Placeholder 1">
            <a:extLst>
              <a:ext uri="{FF2B5EF4-FFF2-40B4-BE49-F238E27FC236}">
                <a16:creationId xmlns:a16="http://schemas.microsoft.com/office/drawing/2014/main" id="{E2F25571-33EA-849C-4AA2-DDF4FC8EF0A1}"/>
              </a:ext>
            </a:extLst>
          </p:cNvPr>
          <p:cNvSpPr>
            <a:spLocks noGrp="1"/>
          </p:cNvSpPr>
          <p:nvPr>
            <p:ph type="sldNum" sz="quarter" idx="12"/>
          </p:nvPr>
        </p:nvSpPr>
        <p:spPr/>
        <p:txBody>
          <a:bodyPr/>
          <a:lstStyle/>
          <a:p>
            <a:fld id="{08AB70BE-1769-45B8-85A6-0C837432C7E6}" type="slidenum">
              <a:rPr lang="en-US" smtClean="0"/>
              <a:t>5</a:t>
            </a:fld>
            <a:endParaRPr lang="en-US"/>
          </a:p>
        </p:txBody>
      </p:sp>
    </p:spTree>
    <p:extLst>
      <p:ext uri="{BB962C8B-B14F-4D97-AF65-F5344CB8AC3E}">
        <p14:creationId xmlns:p14="http://schemas.microsoft.com/office/powerpoint/2010/main" val="352060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6FAAF-AA9F-9A11-70CC-5E95C7917CF5}"/>
              </a:ext>
            </a:extLst>
          </p:cNvPr>
          <p:cNvSpPr>
            <a:spLocks noGrp="1"/>
          </p:cNvSpPr>
          <p:nvPr>
            <p:ph type="title"/>
          </p:nvPr>
        </p:nvSpPr>
        <p:spPr/>
        <p:txBody>
          <a:bodyPr>
            <a:normAutofit/>
          </a:bodyPr>
          <a:lstStyle/>
          <a:p>
            <a:r>
              <a:rPr lang="el-GR" dirty="0"/>
              <a:t>Βασικές Αρχές Σύννομης Επεξεργασίας Προσωπικών Δεδομένων</a:t>
            </a:r>
          </a:p>
        </p:txBody>
      </p:sp>
      <p:sp>
        <p:nvSpPr>
          <p:cNvPr id="3" name="Content Placeholder 2">
            <a:extLst>
              <a:ext uri="{FF2B5EF4-FFF2-40B4-BE49-F238E27FC236}">
                <a16:creationId xmlns:a16="http://schemas.microsoft.com/office/drawing/2014/main" id="{08323B72-54C8-42BF-861B-0A2D7C5D9FEF}"/>
              </a:ext>
            </a:extLst>
          </p:cNvPr>
          <p:cNvSpPr>
            <a:spLocks noGrp="1"/>
          </p:cNvSpPr>
          <p:nvPr>
            <p:ph idx="1"/>
          </p:nvPr>
        </p:nvSpPr>
        <p:spPr/>
        <p:txBody>
          <a:bodyPr/>
          <a:lstStyle/>
          <a:p>
            <a:pPr algn="just"/>
            <a:r>
              <a:rPr lang="el-GR" sz="2200" dirty="0">
                <a:solidFill>
                  <a:schemeClr val="tx1"/>
                </a:solidFill>
                <a:latin typeface="Arial" panose="020B0604020202020204" pitchFamily="34" charset="0"/>
                <a:cs typeface="Arial" panose="020B0604020202020204" pitchFamily="34" charset="0"/>
              </a:rPr>
              <a:t>Αρχή της Νομιμότητας, Αντικειμενικότητας και Διαφάνειας</a:t>
            </a:r>
          </a:p>
          <a:p>
            <a:pPr algn="just"/>
            <a:r>
              <a:rPr lang="el-GR" sz="2200" dirty="0">
                <a:solidFill>
                  <a:schemeClr val="tx1"/>
                </a:solidFill>
                <a:latin typeface="Arial" panose="020B0604020202020204" pitchFamily="34" charset="0"/>
                <a:cs typeface="Arial" panose="020B0604020202020204" pitchFamily="34" charset="0"/>
              </a:rPr>
              <a:t>Αρχή του Περιορισμού του Σκοπού</a:t>
            </a:r>
          </a:p>
          <a:p>
            <a:pPr algn="just"/>
            <a:r>
              <a:rPr lang="el-GR" sz="2200" dirty="0">
                <a:solidFill>
                  <a:schemeClr val="tx1"/>
                </a:solidFill>
                <a:latin typeface="Arial" panose="020B0604020202020204" pitchFamily="34" charset="0"/>
                <a:cs typeface="Arial" panose="020B0604020202020204" pitchFamily="34" charset="0"/>
              </a:rPr>
              <a:t>Αρχή της Ελαχιστοποίησης των Δεδομένων</a:t>
            </a:r>
          </a:p>
          <a:p>
            <a:pPr algn="just"/>
            <a:r>
              <a:rPr lang="el-GR" sz="2200" dirty="0">
                <a:solidFill>
                  <a:schemeClr val="tx1"/>
                </a:solidFill>
                <a:latin typeface="Arial" panose="020B0604020202020204" pitchFamily="34" charset="0"/>
                <a:cs typeface="Arial" panose="020B0604020202020204" pitchFamily="34" charset="0"/>
              </a:rPr>
              <a:t>Αρχή της Ακρίβειας</a:t>
            </a:r>
          </a:p>
          <a:p>
            <a:pPr algn="just"/>
            <a:r>
              <a:rPr lang="el-GR" sz="2200" dirty="0">
                <a:solidFill>
                  <a:schemeClr val="tx1"/>
                </a:solidFill>
                <a:latin typeface="Arial" panose="020B0604020202020204" pitchFamily="34" charset="0"/>
                <a:cs typeface="Arial" panose="020B0604020202020204" pitchFamily="34" charset="0"/>
              </a:rPr>
              <a:t>Αρχή του Περιορισμού της Περιόδου Αποθήκευσης</a:t>
            </a:r>
          </a:p>
          <a:p>
            <a:pPr algn="just"/>
            <a:r>
              <a:rPr lang="el-GR" sz="2200" dirty="0">
                <a:solidFill>
                  <a:schemeClr val="tx1"/>
                </a:solidFill>
                <a:latin typeface="Arial" panose="020B0604020202020204" pitchFamily="34" charset="0"/>
                <a:cs typeface="Arial" panose="020B0604020202020204" pitchFamily="34" charset="0"/>
              </a:rPr>
              <a:t>Αρχή της Ακεραιότητας και Εμπιστευτικότητας</a:t>
            </a:r>
          </a:p>
          <a:p>
            <a:pPr algn="just"/>
            <a:r>
              <a:rPr lang="el-GR" sz="2200" dirty="0">
                <a:solidFill>
                  <a:schemeClr val="tx1"/>
                </a:solidFill>
                <a:latin typeface="Arial" panose="020B0604020202020204" pitchFamily="34" charset="0"/>
                <a:cs typeface="Arial" panose="020B0604020202020204" pitchFamily="34" charset="0"/>
              </a:rPr>
              <a:t>Αρχή της Λογοδοσίας</a:t>
            </a:r>
          </a:p>
          <a:p>
            <a:endParaRPr lang="el-GR" dirty="0"/>
          </a:p>
        </p:txBody>
      </p:sp>
      <p:pic>
        <p:nvPicPr>
          <p:cNvPr id="4" name="Picture 3">
            <a:extLst>
              <a:ext uri="{FF2B5EF4-FFF2-40B4-BE49-F238E27FC236}">
                <a16:creationId xmlns:a16="http://schemas.microsoft.com/office/drawing/2014/main" id="{A6298534-9653-5324-EA73-F9133C9E67B0}"/>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17CD7B3A-B521-27E5-B37E-96D5650E774B}"/>
              </a:ext>
            </a:extLst>
          </p:cNvPr>
          <p:cNvSpPr>
            <a:spLocks noGrp="1"/>
          </p:cNvSpPr>
          <p:nvPr>
            <p:ph type="sldNum" sz="quarter" idx="12"/>
          </p:nvPr>
        </p:nvSpPr>
        <p:spPr/>
        <p:txBody>
          <a:bodyPr/>
          <a:lstStyle/>
          <a:p>
            <a:fld id="{08AB70BE-1769-45B8-85A6-0C837432C7E6}" type="slidenum">
              <a:rPr lang="en-US" smtClean="0"/>
              <a:t>6</a:t>
            </a:fld>
            <a:endParaRPr lang="en-US"/>
          </a:p>
        </p:txBody>
      </p:sp>
    </p:spTree>
    <p:extLst>
      <p:ext uri="{BB962C8B-B14F-4D97-AF65-F5344CB8AC3E}">
        <p14:creationId xmlns:p14="http://schemas.microsoft.com/office/powerpoint/2010/main" val="1002008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22F30-C6E4-2822-EE3B-CE31E6C90C83}"/>
              </a:ext>
            </a:extLst>
          </p:cNvPr>
          <p:cNvSpPr>
            <a:spLocks noGrp="1"/>
          </p:cNvSpPr>
          <p:nvPr>
            <p:ph type="title"/>
          </p:nvPr>
        </p:nvSpPr>
        <p:spPr/>
        <p:txBody>
          <a:bodyPr/>
          <a:lstStyle/>
          <a:p>
            <a:r>
              <a:rPr lang="el-GR" dirty="0"/>
              <a:t>Ειδικές Κατηγορίες Δεδομένων</a:t>
            </a:r>
          </a:p>
        </p:txBody>
      </p:sp>
      <p:sp>
        <p:nvSpPr>
          <p:cNvPr id="3" name="Content Placeholder 2">
            <a:extLst>
              <a:ext uri="{FF2B5EF4-FFF2-40B4-BE49-F238E27FC236}">
                <a16:creationId xmlns:a16="http://schemas.microsoft.com/office/drawing/2014/main" id="{93A32A27-F157-33E7-D231-18C63FF41282}"/>
              </a:ext>
            </a:extLst>
          </p:cNvPr>
          <p:cNvSpPr>
            <a:spLocks noGrp="1"/>
          </p:cNvSpPr>
          <p:nvPr>
            <p:ph idx="1"/>
          </p:nvPr>
        </p:nvSpPr>
        <p:spPr>
          <a:xfrm>
            <a:off x="905256" y="1662544"/>
            <a:ext cx="9924004" cy="4604787"/>
          </a:xfrm>
        </p:spPr>
        <p:txBody>
          <a:bodyPr>
            <a:normAutofit fontScale="92500" lnSpcReduction="20000"/>
          </a:bodyPr>
          <a:lstStyle/>
          <a:p>
            <a:pPr marL="0" indent="0" algn="just">
              <a:buNone/>
            </a:pPr>
            <a:r>
              <a:rPr lang="el-GR" sz="2400" dirty="0">
                <a:latin typeface="Arial" panose="020B0604020202020204" pitchFamily="34" charset="0"/>
                <a:cs typeface="Arial" panose="020B0604020202020204" pitchFamily="34" charset="0"/>
              </a:rPr>
              <a:t>Δεδομένα προσωπικού χαρακτήρα που αποκαλύπτουν:</a:t>
            </a:r>
          </a:p>
          <a:p>
            <a:pPr algn="just"/>
            <a:r>
              <a:rPr lang="el-GR" sz="2400" dirty="0">
                <a:latin typeface="Arial" panose="020B0604020202020204" pitchFamily="34" charset="0"/>
                <a:cs typeface="Arial" panose="020B0604020202020204" pitchFamily="34" charset="0"/>
              </a:rPr>
              <a:t>Φυλετική / εθνοτική καταγωγή</a:t>
            </a:r>
          </a:p>
          <a:p>
            <a:pPr algn="just"/>
            <a:r>
              <a:rPr lang="el-GR" sz="2400" dirty="0">
                <a:latin typeface="Arial" panose="020B0604020202020204" pitchFamily="34" charset="0"/>
                <a:cs typeface="Arial" panose="020B0604020202020204" pitchFamily="34" charset="0"/>
              </a:rPr>
              <a:t>Πολιτικά φρονήματα</a:t>
            </a:r>
          </a:p>
          <a:p>
            <a:pPr algn="just"/>
            <a:r>
              <a:rPr lang="el-GR" sz="2400" dirty="0">
                <a:latin typeface="Arial" panose="020B0604020202020204" pitchFamily="34" charset="0"/>
                <a:cs typeface="Arial" panose="020B0604020202020204" pitchFamily="34" charset="0"/>
              </a:rPr>
              <a:t>Θρησκευτικές / φιλοσοφικές πεποιθήσεις</a:t>
            </a:r>
          </a:p>
          <a:p>
            <a:pPr algn="just"/>
            <a:r>
              <a:rPr lang="el-GR" sz="2400" dirty="0">
                <a:latin typeface="Arial" panose="020B0604020202020204" pitchFamily="34" charset="0"/>
                <a:cs typeface="Arial" panose="020B0604020202020204" pitchFamily="34" charset="0"/>
              </a:rPr>
              <a:t>Συμμετοχή σε συνδικαλιστική οργάνωση</a:t>
            </a:r>
          </a:p>
          <a:p>
            <a:pPr algn="just"/>
            <a:r>
              <a:rPr lang="el-GR" sz="2400" dirty="0">
                <a:latin typeface="Arial" panose="020B0604020202020204" pitchFamily="34" charset="0"/>
                <a:cs typeface="Arial" panose="020B0604020202020204" pitchFamily="34" charset="0"/>
              </a:rPr>
              <a:t>Σεξουαλική ζωή</a:t>
            </a:r>
          </a:p>
          <a:p>
            <a:pPr algn="just"/>
            <a:r>
              <a:rPr lang="el-GR" sz="2400" dirty="0">
                <a:latin typeface="Arial" panose="020B0604020202020204" pitchFamily="34" charset="0"/>
                <a:cs typeface="Arial" panose="020B0604020202020204" pitchFamily="34" charset="0"/>
              </a:rPr>
              <a:t>Γενετήσιο προσανατολισμό</a:t>
            </a:r>
          </a:p>
          <a:p>
            <a:pPr algn="just"/>
            <a:r>
              <a:rPr lang="el-GR" sz="2400" dirty="0">
                <a:latin typeface="Arial" panose="020B0604020202020204" pitchFamily="34" charset="0"/>
                <a:cs typeface="Arial" panose="020B0604020202020204" pitchFamily="34" charset="0"/>
              </a:rPr>
              <a:t>Γενετικά / βιομετρικά δεδομένα</a:t>
            </a:r>
          </a:p>
          <a:p>
            <a:pPr algn="just"/>
            <a:r>
              <a:rPr lang="el-GR" sz="2400" dirty="0">
                <a:latin typeface="Arial" panose="020B0604020202020204" pitchFamily="34" charset="0"/>
                <a:cs typeface="Arial" panose="020B0604020202020204" pitchFamily="34" charset="0"/>
              </a:rPr>
              <a:t>Δεδομένα υγείας (σχετίζονται με τη σωματική ή ψυχική υγεία ενός φυσικού προσώπου)</a:t>
            </a:r>
            <a:endParaRPr lang="el-GR" sz="2400" b="1" dirty="0">
              <a:latin typeface="Arial" panose="020B0604020202020204" pitchFamily="34" charset="0"/>
              <a:cs typeface="Arial" panose="020B0604020202020204" pitchFamily="34" charset="0"/>
            </a:endParaRPr>
          </a:p>
          <a:p>
            <a:endParaRPr lang="el-GR" dirty="0"/>
          </a:p>
        </p:txBody>
      </p:sp>
      <p:pic>
        <p:nvPicPr>
          <p:cNvPr id="4" name="Picture 3">
            <a:extLst>
              <a:ext uri="{FF2B5EF4-FFF2-40B4-BE49-F238E27FC236}">
                <a16:creationId xmlns:a16="http://schemas.microsoft.com/office/drawing/2014/main" id="{B8178A40-0E65-0812-AC07-BE922B43B34D}"/>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3501CDF6-1BEE-CBEF-C5BA-795A6B1F1D67}"/>
              </a:ext>
            </a:extLst>
          </p:cNvPr>
          <p:cNvSpPr>
            <a:spLocks noGrp="1"/>
          </p:cNvSpPr>
          <p:nvPr>
            <p:ph type="sldNum" sz="quarter" idx="12"/>
          </p:nvPr>
        </p:nvSpPr>
        <p:spPr/>
        <p:txBody>
          <a:bodyPr/>
          <a:lstStyle/>
          <a:p>
            <a:fld id="{08AB70BE-1769-45B8-85A6-0C837432C7E6}" type="slidenum">
              <a:rPr lang="en-US" smtClean="0"/>
              <a:t>7</a:t>
            </a:fld>
            <a:endParaRPr lang="en-US"/>
          </a:p>
        </p:txBody>
      </p:sp>
    </p:spTree>
    <p:extLst>
      <p:ext uri="{BB962C8B-B14F-4D97-AF65-F5344CB8AC3E}">
        <p14:creationId xmlns:p14="http://schemas.microsoft.com/office/powerpoint/2010/main" val="3531321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35341-BD23-159A-C368-564B7C414D90}"/>
              </a:ext>
            </a:extLst>
          </p:cNvPr>
          <p:cNvSpPr>
            <a:spLocks noGrp="1"/>
          </p:cNvSpPr>
          <p:nvPr>
            <p:ph type="title"/>
          </p:nvPr>
        </p:nvSpPr>
        <p:spPr/>
        <p:txBody>
          <a:bodyPr/>
          <a:lstStyle/>
          <a:p>
            <a:r>
              <a:rPr lang="el-GR" dirty="0"/>
              <a:t>Άρθρο 9 του ΓΚΠΔ: </a:t>
            </a:r>
          </a:p>
        </p:txBody>
      </p:sp>
      <p:sp>
        <p:nvSpPr>
          <p:cNvPr id="3" name="Content Placeholder 2">
            <a:extLst>
              <a:ext uri="{FF2B5EF4-FFF2-40B4-BE49-F238E27FC236}">
                <a16:creationId xmlns:a16="http://schemas.microsoft.com/office/drawing/2014/main" id="{85569910-8F80-1696-DBC3-EA74228F9CAC}"/>
              </a:ext>
            </a:extLst>
          </p:cNvPr>
          <p:cNvSpPr>
            <a:spLocks noGrp="1"/>
          </p:cNvSpPr>
          <p:nvPr>
            <p:ph idx="1"/>
          </p:nvPr>
        </p:nvSpPr>
        <p:spPr/>
        <p:txBody>
          <a:bodyPr>
            <a:normAutofit/>
          </a:bodyPr>
          <a:lstStyle/>
          <a:p>
            <a:pPr algn="just">
              <a:buFont typeface="Wingdings" panose="05000000000000000000" pitchFamily="2" charset="2"/>
              <a:buChar char="Ø"/>
            </a:pPr>
            <a:r>
              <a:rPr lang="el-GR" sz="2200" dirty="0">
                <a:solidFill>
                  <a:schemeClr val="tx1"/>
                </a:solidFill>
                <a:latin typeface="Arial" panose="020B0604020202020204" pitchFamily="34" charset="0"/>
                <a:cs typeface="Arial" panose="020B0604020202020204" pitchFamily="34" charset="0"/>
              </a:rPr>
              <a:t>Ο ΓΚΠΔ παρέχει ειδική προστασία για τις ειδικές κατηγορίες δεδομένων («ευαίσθητα δεδομένα»)</a:t>
            </a:r>
          </a:p>
          <a:p>
            <a:pPr marL="0" indent="0" algn="just">
              <a:buNone/>
            </a:pPr>
            <a:endParaRPr lang="el-GR" sz="2200" dirty="0">
              <a:solidFill>
                <a:schemeClr val="tx1"/>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l-GR" sz="2200" dirty="0">
                <a:solidFill>
                  <a:schemeClr val="tx1"/>
                </a:solidFill>
                <a:latin typeface="Arial" panose="020B0604020202020204" pitchFamily="34" charset="0"/>
                <a:cs typeface="Arial" panose="020B0604020202020204" pitchFamily="34" charset="0"/>
              </a:rPr>
              <a:t>Απαγορεύεται η επεξεργασία ευαίσθητων δεδομένων, εκτός κι αν πληρείται κάποια από τις προϋποθέσεις που αναφέρονται στο Άρθρο 9(2) του ΓΚΠΔ</a:t>
            </a:r>
            <a:endParaRPr lang="el-GR" sz="2200" dirty="0"/>
          </a:p>
        </p:txBody>
      </p:sp>
      <p:pic>
        <p:nvPicPr>
          <p:cNvPr id="4" name="Picture 3">
            <a:extLst>
              <a:ext uri="{FF2B5EF4-FFF2-40B4-BE49-F238E27FC236}">
                <a16:creationId xmlns:a16="http://schemas.microsoft.com/office/drawing/2014/main" id="{14E0B8D7-3EF7-A48E-12F5-77891BF8D768}"/>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F1B7B616-49EC-121C-ABDF-65393E8FFF5B}"/>
              </a:ext>
            </a:extLst>
          </p:cNvPr>
          <p:cNvSpPr>
            <a:spLocks noGrp="1"/>
          </p:cNvSpPr>
          <p:nvPr>
            <p:ph type="sldNum" sz="quarter" idx="12"/>
          </p:nvPr>
        </p:nvSpPr>
        <p:spPr/>
        <p:txBody>
          <a:bodyPr/>
          <a:lstStyle/>
          <a:p>
            <a:fld id="{08AB70BE-1769-45B8-85A6-0C837432C7E6}" type="slidenum">
              <a:rPr lang="en-US" smtClean="0"/>
              <a:t>8</a:t>
            </a:fld>
            <a:endParaRPr lang="en-US"/>
          </a:p>
        </p:txBody>
      </p:sp>
    </p:spTree>
    <p:extLst>
      <p:ext uri="{BB962C8B-B14F-4D97-AF65-F5344CB8AC3E}">
        <p14:creationId xmlns:p14="http://schemas.microsoft.com/office/powerpoint/2010/main" val="3176943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4F983-D060-D5EE-DE84-D4D228269B77}"/>
              </a:ext>
            </a:extLst>
          </p:cNvPr>
          <p:cNvSpPr>
            <a:spLocks noGrp="1"/>
          </p:cNvSpPr>
          <p:nvPr>
            <p:ph type="title"/>
          </p:nvPr>
        </p:nvSpPr>
        <p:spPr/>
        <p:txBody>
          <a:bodyPr>
            <a:noAutofit/>
          </a:bodyPr>
          <a:lstStyle/>
          <a:p>
            <a:pPr eaLnBrk="1" hangingPunct="1">
              <a:defRPr/>
            </a:pPr>
            <a:br>
              <a:rPr lang="el-GR" sz="3200" b="1" dirty="0">
                <a:solidFill>
                  <a:srgbClr val="18818C"/>
                </a:solidFill>
              </a:rPr>
            </a:br>
            <a:r>
              <a:rPr lang="el-GR" sz="3200" b="1" dirty="0">
                <a:solidFill>
                  <a:srgbClr val="18818C"/>
                </a:solidFill>
              </a:rPr>
              <a:t>Πότε είναι νόμιμη η επεξεργασία ειδικών κατηγοριών προσωπικών δεδομένων</a:t>
            </a:r>
            <a:br>
              <a:rPr lang="el-GR" sz="3200" b="1" dirty="0">
                <a:solidFill>
                  <a:srgbClr val="18818C"/>
                </a:solidFill>
              </a:rPr>
            </a:br>
            <a:r>
              <a:rPr lang="el-GR" sz="3200" dirty="0">
                <a:solidFill>
                  <a:srgbClr val="18818C"/>
                </a:solidFill>
              </a:rPr>
              <a:t>Άρθρο 9(2) του ΓΚΠΔ</a:t>
            </a:r>
            <a:br>
              <a:rPr lang="el-GR" sz="3200" dirty="0">
                <a:solidFill>
                  <a:srgbClr val="18818C"/>
                </a:solidFill>
              </a:rPr>
            </a:br>
            <a:endParaRPr lang="el-GR" sz="3200" dirty="0">
              <a:solidFill>
                <a:srgbClr val="18818C"/>
              </a:solidFill>
            </a:endParaRPr>
          </a:p>
        </p:txBody>
      </p:sp>
      <p:sp>
        <p:nvSpPr>
          <p:cNvPr id="3" name="Content Placeholder 2">
            <a:extLst>
              <a:ext uri="{FF2B5EF4-FFF2-40B4-BE49-F238E27FC236}">
                <a16:creationId xmlns:a16="http://schemas.microsoft.com/office/drawing/2014/main" id="{1FDFF306-B352-1A4E-745A-92DA9BC374B5}"/>
              </a:ext>
            </a:extLst>
          </p:cNvPr>
          <p:cNvSpPr>
            <a:spLocks noGrp="1"/>
          </p:cNvSpPr>
          <p:nvPr>
            <p:ph idx="1"/>
          </p:nvPr>
        </p:nvSpPr>
        <p:spPr/>
        <p:txBody>
          <a:bodyPr>
            <a:normAutofit lnSpcReduction="10000"/>
          </a:bodyPr>
          <a:lstStyle/>
          <a:p>
            <a:pPr marL="0" indent="0">
              <a:buNone/>
              <a:defRPr/>
            </a:pPr>
            <a:endParaRPr lang="el-GR" sz="2000" b="1" dirty="0">
              <a:solidFill>
                <a:srgbClr val="18818C"/>
              </a:solidFill>
              <a:latin typeface="Arial" panose="020B0604020202020204" pitchFamily="34" charset="0"/>
              <a:cs typeface="Arial" panose="020B0604020202020204" pitchFamily="34" charset="0"/>
            </a:endParaRPr>
          </a:p>
          <a:p>
            <a:pPr marL="0" indent="0" algn="just">
              <a:buNone/>
              <a:defRPr/>
            </a:pPr>
            <a:r>
              <a:rPr lang="el-GR" sz="2800" b="1" dirty="0">
                <a:solidFill>
                  <a:srgbClr val="18818C"/>
                </a:solidFill>
                <a:latin typeface="Arial" panose="020B0604020202020204" pitchFamily="34" charset="0"/>
                <a:cs typeface="Arial" panose="020B0604020202020204" pitchFamily="34" charset="0"/>
              </a:rPr>
              <a:t>Επιτρέπεται όταν:</a:t>
            </a:r>
          </a:p>
          <a:p>
            <a:pPr algn="just">
              <a:buFontTx/>
              <a:buNone/>
              <a:defRPr/>
            </a:pPr>
            <a:r>
              <a:rPr lang="el-GR" sz="2200" dirty="0">
                <a:latin typeface="Arial" panose="020B0604020202020204" pitchFamily="34" charset="0"/>
                <a:cs typeface="Arial" panose="020B0604020202020204" pitchFamily="34" charset="0"/>
              </a:rPr>
              <a:t>(α) </a:t>
            </a:r>
            <a:r>
              <a:rPr lang="el-GR" sz="2200" b="1" dirty="0">
                <a:latin typeface="Arial" panose="020B0604020202020204" pitchFamily="34" charset="0"/>
                <a:cs typeface="Arial" panose="020B0604020202020204" pitchFamily="34" charset="0"/>
              </a:rPr>
              <a:t>υπάρχει συγκατάθεση</a:t>
            </a:r>
            <a:r>
              <a:rPr lang="en-US" sz="2200" b="1" dirty="0">
                <a:latin typeface="Arial" panose="020B0604020202020204" pitchFamily="34" charset="0"/>
                <a:cs typeface="Arial" panose="020B0604020202020204" pitchFamily="34" charset="0"/>
              </a:rPr>
              <a:t> </a:t>
            </a:r>
            <a:endParaRPr lang="el-GR" sz="2200" b="1" dirty="0">
              <a:latin typeface="Arial" panose="020B0604020202020204" pitchFamily="34" charset="0"/>
              <a:cs typeface="Arial" panose="020B0604020202020204" pitchFamily="34" charset="0"/>
            </a:endParaRPr>
          </a:p>
          <a:p>
            <a:pPr algn="just">
              <a:buFontTx/>
              <a:buNone/>
              <a:defRPr/>
            </a:pPr>
            <a:r>
              <a:rPr lang="el-GR" sz="2200" dirty="0">
                <a:latin typeface="Arial" panose="020B0604020202020204" pitchFamily="34" charset="0"/>
                <a:cs typeface="Arial" panose="020B0604020202020204" pitchFamily="34" charset="0"/>
              </a:rPr>
              <a:t>(β) αφορά στον τομέα του εργατικού δικαίου, δικαίου κοινωνικής  ασφάλισης και κοινωνικής προστασίας</a:t>
            </a:r>
          </a:p>
          <a:p>
            <a:pPr algn="just">
              <a:buFontTx/>
              <a:buNone/>
              <a:defRPr/>
            </a:pPr>
            <a:r>
              <a:rPr lang="el-GR" sz="2200" dirty="0">
                <a:latin typeface="Arial" panose="020B0604020202020204" pitchFamily="34" charset="0"/>
                <a:cs typeface="Arial" panose="020B0604020202020204" pitchFamily="34" charset="0"/>
              </a:rPr>
              <a:t>(γ) αφορά σε ζωτικό συμφέρον</a:t>
            </a:r>
          </a:p>
          <a:p>
            <a:pPr algn="just">
              <a:buFontTx/>
              <a:buNone/>
              <a:defRPr/>
            </a:pPr>
            <a:r>
              <a:rPr lang="el-GR" sz="2200" dirty="0">
                <a:solidFill>
                  <a:schemeClr val="tx1"/>
                </a:solidFill>
                <a:latin typeface="Arial" panose="020B0604020202020204" pitchFamily="34" charset="0"/>
                <a:cs typeface="Arial" panose="020B0604020202020204" pitchFamily="34" charset="0"/>
              </a:rPr>
              <a:t>(δ) αφορά σε δημόσιο συμφέρον</a:t>
            </a:r>
          </a:p>
          <a:p>
            <a:pPr algn="just">
              <a:buFontTx/>
              <a:buNone/>
              <a:defRPr/>
            </a:pPr>
            <a:r>
              <a:rPr lang="el-GR" sz="2200" dirty="0">
                <a:solidFill>
                  <a:schemeClr val="tx1"/>
                </a:solidFill>
                <a:latin typeface="Arial" panose="020B0604020202020204" pitchFamily="34" charset="0"/>
                <a:cs typeface="Arial" panose="020B0604020202020204" pitchFamily="34" charset="0"/>
              </a:rPr>
              <a:t>(ε) αφορά σε δεδομένα που έχουν δημοσιοποιηθεί από το άτομο</a:t>
            </a:r>
          </a:p>
          <a:p>
            <a:pPr algn="just">
              <a:buFontTx/>
              <a:buNone/>
              <a:defRPr/>
            </a:pPr>
            <a:endParaRPr lang="el-GR" dirty="0"/>
          </a:p>
        </p:txBody>
      </p:sp>
      <p:pic>
        <p:nvPicPr>
          <p:cNvPr id="4" name="Picture 3">
            <a:extLst>
              <a:ext uri="{FF2B5EF4-FFF2-40B4-BE49-F238E27FC236}">
                <a16:creationId xmlns:a16="http://schemas.microsoft.com/office/drawing/2014/main" id="{97BA37C2-FA90-3867-4A44-67BAC486D5B3}"/>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EC3D2419-CA4A-C2E5-7CEA-FF9F19C9E53D}"/>
              </a:ext>
            </a:extLst>
          </p:cNvPr>
          <p:cNvSpPr>
            <a:spLocks noGrp="1"/>
          </p:cNvSpPr>
          <p:nvPr>
            <p:ph type="sldNum" sz="quarter" idx="12"/>
          </p:nvPr>
        </p:nvSpPr>
        <p:spPr/>
        <p:txBody>
          <a:bodyPr/>
          <a:lstStyle/>
          <a:p>
            <a:fld id="{08AB70BE-1769-45B8-85A6-0C837432C7E6}" type="slidenum">
              <a:rPr lang="en-US" smtClean="0"/>
              <a:t>9</a:t>
            </a:fld>
            <a:endParaRPr lang="en-US"/>
          </a:p>
        </p:txBody>
      </p:sp>
    </p:spTree>
    <p:extLst>
      <p:ext uri="{BB962C8B-B14F-4D97-AF65-F5344CB8AC3E}">
        <p14:creationId xmlns:p14="http://schemas.microsoft.com/office/powerpoint/2010/main" val="3129206969"/>
      </p:ext>
    </p:extLst>
  </p:cSld>
  <p:clrMapOvr>
    <a:masterClrMapping/>
  </p:clrMapOvr>
</p:sld>
</file>

<file path=ppt/theme/theme1.xml><?xml version="1.0" encoding="utf-8"?>
<a:theme xmlns:a="http://schemas.openxmlformats.org/drawingml/2006/main" name="ModOverlayVTI">
  <a:themeElements>
    <a:clrScheme name="Custom 50">
      <a:dk1>
        <a:sysClr val="windowText" lastClr="000000"/>
      </a:dk1>
      <a:lt1>
        <a:srgbClr val="F4F2EC"/>
      </a:lt1>
      <a:dk2>
        <a:srgbClr val="09283F"/>
      </a:dk2>
      <a:lt2>
        <a:srgbClr val="FFFFFF"/>
      </a:lt2>
      <a:accent1>
        <a:srgbClr val="3C9A8F"/>
      </a:accent1>
      <a:accent2>
        <a:srgbClr val="18818C"/>
      </a:accent2>
      <a:accent3>
        <a:srgbClr val="800A2F"/>
      </a:accent3>
      <a:accent4>
        <a:srgbClr val="F6635C"/>
      </a:accent4>
      <a:accent5>
        <a:srgbClr val="F48E7C"/>
      </a:accent5>
      <a:accent6>
        <a:srgbClr val="DA9D16"/>
      </a:accent6>
      <a:hlink>
        <a:srgbClr val="ED621D"/>
      </a:hlink>
      <a:folHlink>
        <a:srgbClr val="A18A6D"/>
      </a:folHlink>
    </a:clrScheme>
    <a:fontScheme name="Elephant Arial Nova Light">
      <a:majorFont>
        <a:latin typeface="Elephant"/>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OverlayVTI" id="{85202D65-63D3-4793-A090-FA8DF18DC0BE}" vid="{91924FCD-E846-48AE-B233-F25A78D18B8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 overlay</Template>
  <TotalTime>1116</TotalTime>
  <Words>1774</Words>
  <PresentationFormat>Widescreen</PresentationFormat>
  <Paragraphs>203</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Arial Nova Light</vt:lpstr>
      <vt:lpstr>Calibri</vt:lpstr>
      <vt:lpstr>Elephant</vt:lpstr>
      <vt:lpstr>Wingdings</vt:lpstr>
      <vt:lpstr>ModOverlayVTI</vt:lpstr>
      <vt:lpstr>Πρόγραμμα: Πρακτική Άσκηση στη Βουλή των Αντιπροσώπων  Εισαγωγή  στο Νομικό Πλαίσιο Προστασίας Δεδομένων Προσωπικού Χαρακτήρα</vt:lpstr>
      <vt:lpstr>Νομικό πλαίσιο</vt:lpstr>
      <vt:lpstr>PowerPoint Presentation</vt:lpstr>
      <vt:lpstr>Βασικές έννοιες</vt:lpstr>
      <vt:lpstr>PowerPoint Presentation</vt:lpstr>
      <vt:lpstr>Βασικές Αρχές Σύννομης Επεξεργασίας Προσωπικών Δεδομένων</vt:lpstr>
      <vt:lpstr>Ειδικές Κατηγορίες Δεδομένων</vt:lpstr>
      <vt:lpstr>Άρθρο 9 του ΓΚΠΔ: </vt:lpstr>
      <vt:lpstr> Πότε είναι νόμιμη η επεξεργασία ειδικών κατηγοριών προσωπικών δεδομένων Άρθρο 9(2) του ΓΚΠΔ </vt:lpstr>
      <vt:lpstr>Συγκατάθεση</vt:lpstr>
      <vt:lpstr>Παραδείγματα επεξεργασίας  ευαίσθητων δεδομένων</vt:lpstr>
      <vt:lpstr>Δικαιώματα των υποκειμένων των δεδομένων</vt:lpstr>
      <vt:lpstr>Αρμόδια Εποπτική Αρχή -  Γραφείο Επιτρόπου Προστασίας Δεδομένων Προσωπικού Χαρακτήρα</vt:lpstr>
      <vt:lpstr>Το Γραφείο</vt:lpstr>
      <vt:lpstr>Ρόλος του Γραφείου Επιτρόπου Προστασίας Δεδομένων Προσωπικού Χαρακτήρα</vt:lpstr>
      <vt:lpstr>Εξουσίες της Αρχής</vt:lpstr>
      <vt:lpstr>Κυριότερα θέματα που απασχολούν το Γραφείο </vt:lpstr>
      <vt:lpstr>Εφαρμογές και Μέσα Κοινωνικής Δικτύωσης</vt:lpstr>
      <vt:lpstr>Κίνδυνοι</vt:lpstr>
      <vt:lpstr>Πρακτικές ασφάλειας δεδομένων</vt:lpstr>
      <vt:lpstr>Cookies</vt:lpstr>
      <vt:lpstr>Εργασιακές σχέσεις</vt:lpstr>
      <vt:lpstr>PowerPoint Presentation</vt:lpstr>
      <vt:lpstr>Κλειστά Κυκλώματα Βιντεοπαρακολούθησης</vt:lpstr>
      <vt:lpstr>PowerPoint Presentation</vt:lpstr>
      <vt:lpstr>Ανεπιθύμητα Διαφημιστικά Μηνύματα </vt:lpstr>
      <vt:lpstr>Τα πιο ψηλά πρόστιμα που επιβλήθηκαν από την Επίτροπο </vt:lpstr>
      <vt:lpstr>28η Ιανουαρίου  Ευρωπαϊκή μέρα Προστασίας Προσωπικών Δεδομένων</vt:lpstr>
      <vt:lpstr>Όραμα</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2023-07-14T12:03:25Z</cp:lastPrinted>
  <dcterms:created xsi:type="dcterms:W3CDTF">2023-03-13T09:10:57Z</dcterms:created>
  <dcterms:modified xsi:type="dcterms:W3CDTF">2023-07-14T12:15:36Z</dcterms:modified>
</cp:coreProperties>
</file>